
<file path=[Content_Types].xml><?xml version="1.0" encoding="utf-8"?>
<Types xmlns="http://schemas.openxmlformats.org/package/2006/content-types">
  <Default Extension="xml" ContentType="application/vnd.openxmlformats-package.core-properties+xml"/>
  <Default Extension="bin" ContentType="image/webp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869e04e0d09d4f9e" /><Relationship Type="http://schemas.openxmlformats.org/officeDocument/2006/relationships/extended-properties" Target="/docProps/app.xml" Id="R7c79146924e34636" /><Relationship Type="http://schemas.openxmlformats.org/officeDocument/2006/relationships/officeDocument" Target="/ppt/presentation.xml" Id="Rcb97d035a439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40bfe06824a66"/>
  </p:sldMasterIdLst>
  <p:notesMasterIdLst>
    <p:notesMasterId xmlns:r="http://schemas.openxmlformats.org/officeDocument/2006/relationships" r:id="R0c211ab4587242a4"/>
  </p:notesMasterIdLst>
  <p:sldIdLst>
    <p:sldId xmlns:r="http://schemas.openxmlformats.org/officeDocument/2006/relationships" id="256" r:id="R34a069c195c94598"/>
    <p:sldId xmlns:r="http://schemas.openxmlformats.org/officeDocument/2006/relationships" id="257" r:id="R8a430f32c1aa4569"/>
    <p:sldId xmlns:r="http://schemas.openxmlformats.org/officeDocument/2006/relationships" id="258" r:id="R9305439011ec45d6"/>
    <p:sldId xmlns:r="http://schemas.openxmlformats.org/officeDocument/2006/relationships" id="259" r:id="Rcf89cbfe2974453b"/>
    <p:sldId xmlns:r="http://schemas.openxmlformats.org/officeDocument/2006/relationships" id="260" r:id="R694ba3f4633347cd"/>
    <p:sldId xmlns:r="http://schemas.openxmlformats.org/officeDocument/2006/relationships" id="261" r:id="R661e72d57702434e"/>
    <p:sldId xmlns:r="http://schemas.openxmlformats.org/officeDocument/2006/relationships" id="262" r:id="R57e64ec3b9524b16"/>
    <p:sldId xmlns:r="http://schemas.openxmlformats.org/officeDocument/2006/relationships" id="263" r:id="R8ee1ab8517c044b2"/>
  </p:sldIdLst>
  <p:sldSz cx="10696575" cy="756285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db961d2da16400a" /><Relationship Type="http://schemas.openxmlformats.org/officeDocument/2006/relationships/slideMaster" Target="/ppt/slideMasters/slideMaster1.xml" Id="R4e640bfe06824a66" /><Relationship Type="http://schemas.openxmlformats.org/officeDocument/2006/relationships/notesMaster" Target="/ppt/notesMasters/notesMaster1.xml" Id="R0c211ab4587242a4" /><Relationship Type="http://schemas.openxmlformats.org/officeDocument/2006/relationships/presProps" Target="/ppt/presProps.xml" Id="Rc7091bc773564074" /><Relationship Type="http://schemas.openxmlformats.org/officeDocument/2006/relationships/tableStyles" Target="/ppt/tableStyles.xml" Id="R98894e6341c54d1d" /><Relationship Type="http://schemas.openxmlformats.org/officeDocument/2006/relationships/slide" Target="/ppt/slides/slide1.xml" Id="R34a069c195c94598" /><Relationship Type="http://schemas.openxmlformats.org/officeDocument/2006/relationships/slide" Target="/ppt/slides/slide2.xml" Id="R8a430f32c1aa4569" /><Relationship Type="http://schemas.openxmlformats.org/officeDocument/2006/relationships/slide" Target="/ppt/slides/slide3.xml" Id="R9305439011ec45d6" /><Relationship Type="http://schemas.openxmlformats.org/officeDocument/2006/relationships/slide" Target="/ppt/slides/slide4.xml" Id="Rcf89cbfe2974453b" /><Relationship Type="http://schemas.openxmlformats.org/officeDocument/2006/relationships/slide" Target="/ppt/slides/slide5.xml" Id="R694ba3f4633347cd" /><Relationship Type="http://schemas.openxmlformats.org/officeDocument/2006/relationships/slide" Target="/ppt/slides/slide6.xml" Id="R661e72d57702434e" /><Relationship Type="http://schemas.openxmlformats.org/officeDocument/2006/relationships/slide" Target="/ppt/slides/slide7.xml" Id="R57e64ec3b9524b16" /><Relationship Type="http://schemas.openxmlformats.org/officeDocument/2006/relationships/slide" Target="/ppt/slides/slide8.xml" Id="R8ee1ab8517c044b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b38aa0185144c0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59f788739444e9a" /><Relationship Type="http://schemas.openxmlformats.org/officeDocument/2006/relationships/notesMaster" Target="/ppt/notesMasters/notesMaster1.xml" Id="Rbba1270d642a4b7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6c9e19caef14f34" /><Relationship Type="http://schemas.openxmlformats.org/officeDocument/2006/relationships/notesMaster" Target="/ppt/notesMasters/notesMaster1.xml" Id="R86fb71e87f954c7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21ecee33c444758" /><Relationship Type="http://schemas.openxmlformats.org/officeDocument/2006/relationships/notesMaster" Target="/ppt/notesMasters/notesMaster1.xml" Id="R3af3ee740c704ec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a9cf7d8fb304e92" /><Relationship Type="http://schemas.openxmlformats.org/officeDocument/2006/relationships/notesMaster" Target="/ppt/notesMasters/notesMaster1.xml" Id="R3ce11d35db2f44a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f2d158afc8d41d1" /><Relationship Type="http://schemas.openxmlformats.org/officeDocument/2006/relationships/notesMaster" Target="/ppt/notesMasters/notesMaster1.xml" Id="Ra905c7c47c8b445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c23fc0eb9294bbd" /><Relationship Type="http://schemas.openxmlformats.org/officeDocument/2006/relationships/notesMaster" Target="/ppt/notesMasters/notesMaster1.xml" Id="R14a4850922c9480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5d0a9dc17c34506" /><Relationship Type="http://schemas.openxmlformats.org/officeDocument/2006/relationships/notesMaster" Target="/ppt/notesMasters/notesMaster1.xml" Id="R5ed351bcff0f489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73835c7ff104006" /><Relationship Type="http://schemas.openxmlformats.org/officeDocument/2006/relationships/notesMaster" Target="/ppt/notesMasters/notesMaster1.xml" Id="R2408787db2e64d2a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V06-C04, V06-C05, V06-C06, V06-C07, V06-C08, V06-C09, V06-C10, V06-C11, V06-C12.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- Project visual asset: remaining-v2/worker-accommodation.webp.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- Project visual asset: cases/worker-accommodation.webp.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V06-C04, V06-C05, V06-C06, V06-C07, V06-C08, V06-C09, V06-C10, V06-C11, V06-C12.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- Project visual asset: accommodation.png.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V06-C04, V06-C05, V06-C06, V06-C07, V06-C08, V06-C09, V06-C10, V06-C11, V06-C12.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V06-C04, V06-C05, V06-C06, V06-C07, V06-C08, V06-C09, V06-C10, V06-C11, V06-C12.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V06-C04, V06-C05, V06-C06, V06-C07, V06-C08, V06-C09, V06-C10, V06-C11, V06-C12.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ALFA New Ventures Master Data Lock, 31 August 2026. Claims: V06-C01, V06-C02, V06-C03, V06-C04, V06-C05, V06-C06, V06-C07, V06-C08, V06-C09, V06-C10, V06-C11, V06-C12.</a:t>
            </a:r>
          </a:p>
          <a:p xmlns:a="http://schemas.openxmlformats.org/drawingml/2006/main">
            <a:r>
              <a:t>- S10: UAE B2B Worker Accommodation Platform | https://mohre.gov.ae/assets/download/5e60722/Ministerial%20Resolution%20No.%20122%20of%202026%20Regarding%20the%20Update%20of%20Labour%20Accommodation%20Requirements.pdf.aspx.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cf5d0c61a421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ee08f2f85bae417e" /><Relationship Type="http://schemas.openxmlformats.org/officeDocument/2006/relationships/slideLayout" Target="/ppt/slideLayouts/slideLayout1.xml" Id="Rf990feab188941f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0feab188941f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8ec4333b14ee7" /><Relationship Type="http://schemas.openxmlformats.org/officeDocument/2006/relationships/image" Target="/ppt/media/image.bin" Id="R18567cef178f465d" /><Relationship Type="http://schemas.openxmlformats.org/officeDocument/2006/relationships/image" Target="/ppt/media/image.png" Id="R7437c972ff1f4cc8" /><Relationship Type="http://schemas.openxmlformats.org/officeDocument/2006/relationships/notesSlide" Target="/ppt/notesSlides/notesSlide1.xml" Id="Ra51d1f5c497947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841aa592f42b1" /><Relationship Type="http://schemas.openxmlformats.org/officeDocument/2006/relationships/image" Target="/ppt/media/image2.png" Id="R3d69599c2d8c47ae" /><Relationship Type="http://schemas.openxmlformats.org/officeDocument/2006/relationships/image" Target="/ppt/media/image2.bin" Id="Re4169d6f9cb3422b" /><Relationship Type="http://schemas.openxmlformats.org/officeDocument/2006/relationships/notesSlide" Target="/ppt/notesSlides/notesSlide2.xml" Id="Ra577e1b7ea12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45cfff5704163" /><Relationship Type="http://schemas.openxmlformats.org/officeDocument/2006/relationships/image" Target="/ppt/media/image3.png" Id="Rdae02c8fc0654d83" /><Relationship Type="http://schemas.openxmlformats.org/officeDocument/2006/relationships/notesSlide" Target="/ppt/notesSlides/notesSlide3.xml" Id="Rac76b599d6d64f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72d6115c34ee8" /><Relationship Type="http://schemas.openxmlformats.org/officeDocument/2006/relationships/image" Target="/ppt/media/image4.png" Id="R4bbf9e4fa8f54e43" /><Relationship Type="http://schemas.openxmlformats.org/officeDocument/2006/relationships/image" Target="/ppt/media/image5.png" Id="Rfbd798cccc954ce5" /><Relationship Type="http://schemas.openxmlformats.org/officeDocument/2006/relationships/notesSlide" Target="/ppt/notesSlides/notesSlide4.xml" Id="R14dd507c64dc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ddedd17e0446c" /><Relationship Type="http://schemas.openxmlformats.org/officeDocument/2006/relationships/image" Target="/ppt/media/image6.png" Id="R64c57dbc15684126" /><Relationship Type="http://schemas.openxmlformats.org/officeDocument/2006/relationships/notesSlide" Target="/ppt/notesSlides/notesSlide5.xml" Id="Rab3b6fe77f3946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f97e86d954494" /><Relationship Type="http://schemas.openxmlformats.org/officeDocument/2006/relationships/image" Target="/ppt/media/image7.png" Id="Ra00aeea78ac24b17" /><Relationship Type="http://schemas.openxmlformats.org/officeDocument/2006/relationships/notesSlide" Target="/ppt/notesSlides/notesSlide6.xml" Id="R093ce028dc58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05ff2bf14c12" /><Relationship Type="http://schemas.openxmlformats.org/officeDocument/2006/relationships/image" Target="/ppt/media/image8.png" Id="R42146f11a9d14878" /><Relationship Type="http://schemas.openxmlformats.org/officeDocument/2006/relationships/notesSlide" Target="/ppt/notesSlides/notesSlide7.xml" Id="Rf590f17ed3ae413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803f068fd4562" /><Relationship Type="http://schemas.openxmlformats.org/officeDocument/2006/relationships/image" Target="/ppt/media/image9.png" Id="R3a319737d8f9443a" /><Relationship Type="http://schemas.openxmlformats.org/officeDocument/2006/relationships/notesSlide" Target="/ppt/notesSlides/notesSlide8.xml" Id="R1301eaeb04c84ad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567cef178f465d"/>
          <a:srcRect xmlns:a="http://schemas.openxmlformats.org/drawingml/2006/main" l="25553" t="0" r="2555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238750" y="190500"/>
            <a:ext cx="5267325" cy="7181850"/>
          </a:xfrm>
          <a:prstGeom xmlns:a="http://schemas.openxmlformats.org/drawingml/2006/main" prst="roundRect">
            <a:avLst>
              <a:gd name="adj" fmla="val 2893"/>
            </a:avLst>
          </a:prstGeom>
        </p:spPr>
      </p:pic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37c972ff1f4cc8"/>
          <a:stretch xmlns:a="http://schemas.openxmlformats.org/drawingml/2006/main"/>
        </p:blipFill>
        <p:spPr>
          <a:xfrm xmlns:a="http://schemas.openxmlformats.org/drawingml/2006/main">
            <a:off x="495300" y="381373"/>
            <a:ext cx="990600" cy="237379"/>
          </a:xfrm>
          <a:prstGeom xmlns:a="http://schemas.openxmlformats.org/drawingml/2006/main" prst="rect">
            <a:avLst/>
          </a:prstGeom>
        </p:spPr>
      </p:pic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ED27A7-0EB1-4975-A9A9-F2D82801C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38300" y="409575"/>
            <a:ext cx="147637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E1514"/>
                </a:solidFill>
              </a:defRPr>
            </a:pPr>
            <a:r>
              <a:rPr sz="750" b="1">
                <a:solidFill>
                  <a:srgbClr val="0E1514"/>
                </a:solidFill>
              </a:rPr>
              <a:t>NEW VENTURES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1CB60D8-6B1F-46ED-AF1B-0E2AEAF16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447800"/>
            <a:ext cx="4286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06  ·  B2B LIVING INFRASTRUCTURE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C555F3-46E8-4CFF-9D17-C8BF5D0AA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1952625"/>
            <a:ext cx="44767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E1514"/>
                </a:solidFill>
              </a:defRPr>
            </a:pPr>
            <a:r>
              <a:rPr sz="3450" b="1">
                <a:solidFill>
                  <a:srgbClr val="0E1514"/>
                </a:solidFill>
              </a:rPr>
              <a:t>Worker Accommodation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0885D8-102F-4439-8A34-B6C8C0916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3810000"/>
            <a:ext cx="414337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3F4446"/>
                </a:solidFill>
              </a:defRPr>
            </a:pPr>
            <a:r>
              <a:rPr sz="1950" b="0">
                <a:solidFill>
                  <a:srgbClr val="3F4446"/>
                </a:solidFill>
              </a:rPr>
              <a:t>Contract employer demand before committing to beds or buildings.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49F45F9-D422-4E56-AB01-4852A03C2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619750"/>
            <a:ext cx="4095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C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39BABA-CBF5-4DC2-BCC5-912AB5099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5857875"/>
            <a:ext cx="4095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E1514"/>
                </a:solidFill>
              </a:defRPr>
            </a:pPr>
            <a:r>
              <a:rPr sz="1200" b="1">
                <a:solidFill>
                  <a:srgbClr val="0E1514"/>
                </a:solidFill>
              </a:rPr>
              <a:t>CONDITIONAL GO · DEMAND FIRST</a:t>
            </a:r>
          </a:p>
          <a:p xmlns:a="http://schemas.openxmlformats.org/drawingml/2006/main">
            <a:pPr algn="l">
              <a:defRPr sz="1200" b="1">
                <a:solidFill>
                  <a:srgbClr val="0E1514"/>
                </a:solidFill>
              </a:defRPr>
            </a:pPr>
            <a:r>
              <a:rPr sz="1200" b="1">
                <a:solidFill>
                  <a:srgbClr val="0E1514"/>
                </a:solidFill>
              </a:rPr>
              <a:t>UAE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427C75-C400-46BF-94E7-B0FA02A32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7086600"/>
            <a:ext cx="3333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CONTROLLED VENTURE DECK · 2026</a:t>
            </a:r>
          </a:p>
        </p:txBody>
      </p:sp>
    </p:spTree>
    <p:extLst>
      <p:ext uri="{BB962C8B-B14F-4D97-AF65-F5344CB8AC3E}">
        <p14:creationId xmlns:p14="http://schemas.microsoft.com/office/powerpoint/2010/main" val="88092851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d69599c2d8c47ae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DB3E47-FAA3-4AF2-949E-B4416FA6C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E1514"/>
                </a:solidFill>
              </a:defRPr>
            </a:pPr>
            <a:r>
              <a:rPr sz="750" b="1">
                <a:solidFill>
                  <a:srgbClr val="0E1514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0FFC09B-D507-4E83-9DB6-65640A1FC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E1514"/>
                </a:solidFill>
              </a:defRPr>
            </a:pPr>
            <a:r>
              <a:rPr sz="825" b="1">
                <a:solidFill>
                  <a:srgbClr val="0E1514"/>
                </a:solidFill>
              </a:rPr>
              <a:t>THE BUSINESS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C2DBC7A-008E-4E44-B43C-7224EF7D6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06 / 08  ·  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C1936DD-1D73-4DD1-8C91-6800FDB26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E889F5D-1949-4314-AB57-9B6055D6D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01 · WHAT THE BUSINESS DOES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EB1C34-87FC-4980-AF66-DCA3B08E0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E1514"/>
                </a:solidFill>
              </a:defRPr>
            </a:pPr>
            <a:r>
              <a:rPr sz="3000" b="1">
                <a:solidFill>
                  <a:srgbClr val="0E1514"/>
                </a:solidFill>
              </a:rPr>
              <a:t>One model. Four controlled steps.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4169d6f9cb3422b"/>
          <a:srcRect xmlns:a="http://schemas.openxmlformats.org/drawingml/2006/main" l="15854" t="0" r="15854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0" y="2476500"/>
            <a:ext cx="4000500" cy="3905250"/>
          </a:xfrm>
          <a:prstGeom xmlns:a="http://schemas.openxmlformats.org/drawingml/2006/main" prst="roundRect">
            <a:avLst>
              <a:gd name="adj" fmla="val 3902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BBD578-D4EC-4827-A126-97FF0BE33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23622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C68"/>
                </a:solidFill>
              </a:defRPr>
            </a:pPr>
            <a:r>
              <a:rPr sz="1275" b="1">
                <a:solidFill>
                  <a:srgbClr val="176C68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0C2F1AD-C688-4FEA-9CAF-8684D91F2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3431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E1514"/>
                </a:solidFill>
              </a:defRPr>
            </a:pPr>
            <a:r>
              <a:rPr sz="1725" b="1">
                <a:solidFill>
                  <a:srgbClr val="0E1514"/>
                </a:solidFill>
              </a:rPr>
              <a:t>Contract demand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84E852-34A1-4229-B0AC-F33012147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27146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Secure employer commitment before the head lease.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8725A0C-C8F1-45B2-8ABD-56BE1685F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2289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CFF06CD-5B42-4257-B31B-F7F70111F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33718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C68"/>
                </a:solidFill>
              </a:defRPr>
            </a:pPr>
            <a:r>
              <a:rPr sz="1275" b="1">
                <a:solidFill>
                  <a:srgbClr val="176C68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80A50A-81E0-4F17-9760-ED79DE404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3528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E1514"/>
                </a:solidFill>
              </a:defRPr>
            </a:pPr>
            <a:r>
              <a:rPr sz="1725" b="1">
                <a:solidFill>
                  <a:srgbClr val="0E1514"/>
                </a:solidFill>
              </a:rPr>
              <a:t>Pilot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151194F-3ABA-4D61-81A7-701D30B92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37242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Validate operations through a 1,200-bed case.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509C6B-07F1-47E4-9696-08EE0196A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23862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26F8E44-4EEB-4D91-AAF7-68B7EC3B4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38150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C68"/>
                </a:solidFill>
              </a:defRPr>
            </a:pPr>
            <a:r>
              <a:rPr sz="1275" b="1">
                <a:solidFill>
                  <a:srgbClr val="176C68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83EB54F-6010-4A34-AC40-E97B5935D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36245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E1514"/>
                </a:solidFill>
              </a:defRPr>
            </a:pPr>
            <a:r>
              <a:rPr sz="1725" b="1">
                <a:solidFill>
                  <a:srgbClr val="0E1514"/>
                </a:solidFill>
              </a:rPr>
              <a:t>Acquire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EB997B-D3F9-4123-ABB7-9F5DA5DCF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473392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Buy only properly priced compliant stock.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67CCBBC-68BB-4BB3-9AB4-9959E358A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248275"/>
            <a:ext cx="426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DBD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FD77D3C-D2E5-47BA-814F-18193060E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5391150"/>
            <a:ext cx="4381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6C68"/>
                </a:solidFill>
              </a:defRPr>
            </a:pPr>
            <a:r>
              <a:rPr sz="1275" b="1">
                <a:solidFill>
                  <a:srgbClr val="176C68"/>
                </a:solidFill>
              </a:rPr>
              <a:t>04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2B9091B-2816-4EF3-961A-476F2C0C8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372100"/>
            <a:ext cx="4267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E1514"/>
                </a:solidFill>
              </a:defRPr>
            </a:pPr>
            <a:r>
              <a:rPr sz="1725" b="1">
                <a:solidFill>
                  <a:srgbClr val="0E1514"/>
                </a:solidFill>
              </a:rPr>
              <a:t>Develop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2C5A894-8F35-4830-88D6-8597C7FEF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86425" y="5743575"/>
            <a:ext cx="426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55A5D"/>
                </a:solidFill>
              </a:defRPr>
            </a:pPr>
            <a:r>
              <a:rPr sz="1275" b="0">
                <a:solidFill>
                  <a:srgbClr val="555A5D"/>
                </a:solidFill>
              </a:rPr>
              <a:t>Build only with demand and operations proven.</a:t>
            </a:r>
          </a:p>
        </p:txBody>
      </p:sp>
    </p:spTree>
    <p:extLst>
      <p:ext uri="{BB962C8B-B14F-4D97-AF65-F5344CB8AC3E}">
        <p14:creationId xmlns:p14="http://schemas.microsoft.com/office/powerpoint/2010/main" val="186529078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e02c8fc0654d8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602B64-5A96-49D8-9201-843EFF062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E1514"/>
                </a:solidFill>
              </a:defRPr>
            </a:pPr>
            <a:r>
              <a:rPr sz="750" b="1">
                <a:solidFill>
                  <a:srgbClr val="0E1514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736970-48F1-4524-AA87-CE231596C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E1514"/>
                </a:solidFill>
              </a:defRPr>
            </a:pPr>
            <a:r>
              <a:rPr sz="825" b="1">
                <a:solidFill>
                  <a:srgbClr val="0E1514"/>
                </a:solidFill>
              </a:rPr>
              <a:t>MARKET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CCB030-55F9-4020-A699-0C5547524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06 / 08  ·  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3C232C-1153-4954-A85C-941628B96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315A638-9128-4971-A962-8A8586F05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02 · MARKET AND REVENUE POTENTIAL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63E0D7-D8B6-403A-A294-E91FDF003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E1514"/>
                </a:solidFill>
              </a:defRPr>
            </a:pPr>
            <a:r>
              <a:rPr sz="3000" b="1">
                <a:solidFill>
                  <a:srgbClr val="0E1514"/>
                </a:solidFill>
              </a:rPr>
              <a:t>Large physical demand. Contract quality controls the case.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7C4409-3D26-42F7-A798-3FD0C80FA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C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DC7DCC3-DD0E-43F0-B032-5392D820C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E1514"/>
                </a:solidFill>
              </a:defRPr>
            </a:pPr>
            <a:r>
              <a:rPr sz="3000" b="1">
                <a:solidFill>
                  <a:srgbClr val="0E1514"/>
                </a:solidFill>
              </a:rPr>
              <a:t>~1.9M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280C80-2F67-4DA1-92E1-1E7ADDE6D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E1514"/>
                </a:solidFill>
              </a:defRPr>
            </a:pPr>
            <a:r>
              <a:rPr sz="1425" b="1">
                <a:solidFill>
                  <a:srgbClr val="0E1514"/>
                </a:solidFill>
              </a:rPr>
              <a:t>Registered-beneficiary physical TAM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8E8F8E-3F36-4F4F-8821-861079AFF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GOVERNMENT DATA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7D5CE7-9E3D-4017-AD91-C7E6B6D89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5515259-433D-4C8D-9833-E4FB499B5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E1514"/>
                </a:solidFill>
              </a:defRPr>
            </a:pPr>
            <a:r>
              <a:rPr sz="3000" b="1">
                <a:solidFill>
                  <a:srgbClr val="0E1514"/>
                </a:solidFill>
              </a:rPr>
              <a:t>135,898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367C0A-84EF-4A6C-AEA5-8A78F640E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E1514"/>
                </a:solidFill>
              </a:defRPr>
            </a:pPr>
            <a:r>
              <a:rPr sz="1425" b="1">
                <a:solidFill>
                  <a:srgbClr val="0E1514"/>
                </a:solidFill>
              </a:rPr>
              <a:t>Sdeira leased beds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6C104AB-189E-4F01-AF15-DB8759D46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8575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COMPANY-REPORTED · Q2 2026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96ECF3-C44B-436C-B0DF-EEBEA6B80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952750"/>
            <a:ext cx="3019425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376FDE-C4C3-477C-9A6B-124EDE3B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181350"/>
            <a:ext cx="3019425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E1514"/>
                </a:solidFill>
              </a:defRPr>
            </a:pPr>
            <a:r>
              <a:rPr sz="3000" b="1">
                <a:solidFill>
                  <a:srgbClr val="0E1514"/>
                </a:solidFill>
              </a:rPr>
              <a:t>98%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B6D918-9A47-41CA-AAF3-15ECA2C20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981450"/>
            <a:ext cx="30194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E1514"/>
                </a:solidFill>
              </a:defRPr>
            </a:pPr>
            <a:r>
              <a:rPr sz="1425" b="1">
                <a:solidFill>
                  <a:srgbClr val="0E1514"/>
                </a:solidFill>
              </a:rPr>
              <a:t>Sdeira occupancy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94390C-C587-4EF0-8BB6-E691B5BEC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648200"/>
            <a:ext cx="301942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707377"/>
                </a:solidFill>
              </a:defRPr>
            </a:pPr>
            <a:r>
              <a:rPr sz="825" b="1">
                <a:solidFill>
                  <a:srgbClr val="707377"/>
                </a:solidFill>
              </a:rPr>
              <a:t>COMPANY-REPORTED · Q2 2026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C17091-C39A-4B1B-A643-0BAC9045D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19750"/>
            <a:ext cx="9477375" cy="9144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0E151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D62BF6-4600-4C55-82CC-EE2B2511C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857875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PUBLICATION RULE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ED7EF13-E5C6-4C46-864D-99E2033AE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0375" y="5791200"/>
            <a:ext cx="666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Modelled figures stay modelled. Missing market data stays unverified.</a:t>
            </a:r>
          </a:p>
        </p:txBody>
      </p:sp>
    </p:spTree>
    <p:extLst>
      <p:ext uri="{BB962C8B-B14F-4D97-AF65-F5344CB8AC3E}">
        <p14:creationId xmlns:p14="http://schemas.microsoft.com/office/powerpoint/2010/main" val="50025102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15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bf9e4fa8f54e43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56ED89-04D8-4876-B787-2466567CE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071509-326E-485F-A295-6497A6F8D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GROUP ENTRY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CE2506-C27B-42B3-A0CD-E4B74081C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06 / 08  ·  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D09C78-0461-4E49-B71C-18DD9B8B84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C919A58-193D-46EA-9F6F-26EA36ED7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03 · EXECUTION MODEL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48E7458-B6A9-4D1A-BCCD-E86D8B010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Where the group creates an edge.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d798cccc954ce5"/>
          <a:srcRect xmlns:a="http://schemas.openxmlformats.org/drawingml/2006/main" l="0" t="1932" r="0" b="193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343650" y="2381250"/>
            <a:ext cx="3743325" cy="4038600"/>
          </a:xfrm>
          <a:prstGeom xmlns:a="http://schemas.openxmlformats.org/drawingml/2006/main" prst="roundRect">
            <a:avLst>
              <a:gd name="adj" fmla="val 4071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1AF371-C982-4365-B128-F693DA600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9080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ED6A373-D3A1-4E4D-ACED-9478E7B5D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55270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Imperial Alfa property sourcing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810DDD-E096-4ED4-B0F6-0AEAA52C8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8135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3A04D4-AE6E-4356-BC32-BFE527006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9567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067D39-02F2-4E1D-9BD1-D9A17CD08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45757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B2B employer contracting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2F6242-B9A3-4E79-970B-A4440178C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08622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3265F4-9474-45E1-99C3-B0F061B38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F4AA51-367B-4777-BC18-A5A99877F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362450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Shared operating standards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C2C1FD2-D9E0-4EFB-A69A-7DC8D8BFE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4991100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7EFB0C-C82C-438E-B024-FC8A4C68A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05425"/>
            <a:ext cx="42862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890D743-521A-425A-9F56-EABAF9E6E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67325"/>
            <a:ext cx="4524375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Scalable master-lease to ownership path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DCAD12-0CBA-4DC8-AD3D-3D3EC1406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895975"/>
            <a:ext cx="4524375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3A3C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2032611862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c57dbc15684126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C26B0D5-82F9-457F-A4D6-538182CE1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E1514"/>
                </a:solidFill>
              </a:defRPr>
            </a:pPr>
            <a:r>
              <a:rPr sz="750" b="1">
                <a:solidFill>
                  <a:srgbClr val="0E1514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BB5625-5614-406A-A894-C9BCAD7A0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E1514"/>
                </a:solidFill>
              </a:defRPr>
            </a:pPr>
            <a:r>
              <a:rPr sz="825" b="1">
                <a:solidFill>
                  <a:srgbClr val="0E1514"/>
                </a:solidFill>
              </a:rPr>
              <a:t>CAPITAL + REVENUE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DF00D03-D4B9-48DC-8C42-769F9886B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06 / 08  ·  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04D2B3D-0A02-4698-937D-236C36D9A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6CD1685-C2EB-42A1-83C9-F1EEEE33B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04 · COMMERCIAL MECHANICS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F8E66E-FB62-4E73-9461-593D73B7E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E1514"/>
                </a:solidFill>
              </a:defRPr>
            </a:pPr>
            <a:r>
              <a:rPr sz="3000" b="1">
                <a:solidFill>
                  <a:srgbClr val="0E1514"/>
                </a:solidFill>
              </a:rPr>
              <a:t>Money in. Revenue out.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B06F51-B1D9-446D-A925-3DD010A59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76C68"/>
                </a:solidFill>
              </a:defRPr>
            </a:pPr>
            <a:r>
              <a:rPr sz="3150" b="1">
                <a:solidFill>
                  <a:srgbClr val="176C68"/>
                </a:solidFill>
              </a:rPr>
              <a:t>AED 5.76M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43603C5-202E-42CF-826D-F5BEC7CD7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E1514"/>
                </a:solidFill>
              </a:defRPr>
            </a:pPr>
            <a:r>
              <a:rPr sz="1350" b="1">
                <a:solidFill>
                  <a:srgbClr val="0E1514"/>
                </a:solidFill>
              </a:rPr>
              <a:t>1,200-bed master-lease pilot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8521B6-5C79-4B0A-8644-74F7DBBB99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C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6AF456B-327E-483E-B5F8-D0B630D3C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E1514"/>
                </a:solidFill>
              </a:defRPr>
            </a:pPr>
            <a:r>
              <a:rPr sz="3150" b="1">
                <a:solidFill>
                  <a:srgbClr val="0E1514"/>
                </a:solidFill>
              </a:rPr>
              <a:t>AED 57.65M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486C24-3B65-4A48-AE65-4D808A329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E1514"/>
                </a:solidFill>
              </a:defRPr>
            </a:pPr>
            <a:r>
              <a:rPr sz="1350" b="1">
                <a:solidFill>
                  <a:srgbClr val="0E1514"/>
                </a:solidFill>
              </a:rPr>
              <a:t>Acquisition case capital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B55F694-6ACF-471A-92C0-1D25773F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6278DC-351B-40C3-9BC1-84195D2D9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19375"/>
            <a:ext cx="285750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0E1514"/>
                </a:solidFill>
              </a:defRPr>
            </a:pPr>
            <a:r>
              <a:rPr sz="3150" b="1">
                <a:solidFill>
                  <a:srgbClr val="0E1514"/>
                </a:solidFill>
              </a:rPr>
              <a:t>AED 56.0M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67DEF9-6731-4096-8456-56D323210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6004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E1514"/>
                </a:solidFill>
              </a:defRPr>
            </a:pPr>
            <a:r>
              <a:rPr sz="1350" b="1">
                <a:solidFill>
                  <a:srgbClr val="0E1514"/>
                </a:solidFill>
              </a:rPr>
              <a:t>Development case capital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07AB74-267A-45A3-BDEC-BE84E8A80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238625"/>
            <a:ext cx="28575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7D9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3004B2-56CD-4FA8-928C-5E9A4501A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95300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REVENUE STREAMS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6E94BE7-5361-4E94-80F1-DA91269FA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E1514"/>
                </a:solidFill>
              </a:defRPr>
            </a:pPr>
            <a:r>
              <a:rPr sz="1500" b="1">
                <a:solidFill>
                  <a:srgbClr val="0E1514"/>
                </a:solidFill>
              </a:rPr>
              <a:t>01  Bed contracts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C71588C-A8D6-49A5-A6CB-BF114FEF3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E1514"/>
                </a:solidFill>
              </a:defRPr>
            </a:pPr>
            <a:r>
              <a:rPr sz="1500" b="1">
                <a:solidFill>
                  <a:srgbClr val="0E1514"/>
                </a:solidFill>
              </a:rPr>
              <a:t>02  Catering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9FA8D6C-7DFE-425E-878D-C5527CFC3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391150"/>
            <a:ext cx="28575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E1514"/>
                </a:solidFill>
              </a:defRPr>
            </a:pPr>
            <a:r>
              <a:rPr sz="1500" b="1">
                <a:solidFill>
                  <a:srgbClr val="0E1514"/>
                </a:solidFill>
              </a:rPr>
              <a:t>03  Laundry and transport</a:t>
            </a:r>
          </a:p>
        </p:txBody>
      </p:sp>
    </p:spTree>
    <p:extLst>
      <p:ext uri="{BB962C8B-B14F-4D97-AF65-F5344CB8AC3E}">
        <p14:creationId xmlns:p14="http://schemas.microsoft.com/office/powerpoint/2010/main" val="678633880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5F6F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0aeea78ac24b17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306C509-B264-40FF-A5B5-02F4E7F4F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E1514"/>
                </a:solidFill>
              </a:defRPr>
            </a:pPr>
            <a:r>
              <a:rPr sz="750" b="1">
                <a:solidFill>
                  <a:srgbClr val="0E1514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204CDA-285E-451F-A201-8C734D4E4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E1514"/>
                </a:solidFill>
              </a:defRPr>
            </a:pPr>
            <a:r>
              <a:rPr sz="825" b="1">
                <a:solidFill>
                  <a:srgbClr val="0E1514"/>
                </a:solidFill>
              </a:rPr>
              <a:t>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B029F0-6B1F-484F-99C7-92F757E9F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06 / 08  ·  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664AD69-613D-4C10-818E-CFF8CAEA1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4C0A29-ADF8-4F9A-A801-A8DD3A1B5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05 · COST DRIVERS AND BOTTLENECKS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31C5F5-3C0D-4607-8802-010716A45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8382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0E1514"/>
                </a:solidFill>
              </a:defRPr>
            </a:pPr>
            <a:r>
              <a:rPr sz="3000" b="1">
                <a:solidFill>
                  <a:srgbClr val="0E1514"/>
                </a:solidFill>
              </a:rPr>
              <a:t>The operating model breaks here first.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932106-48CC-47A8-81B2-582B39AF9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28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COST DRIVERS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6ABB96-2A4E-46DE-8666-D0D551373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2647950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OPERATING BOTTLENECKS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FDEF709-D84A-4DBC-8643-80DA642C08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43525" y="2628900"/>
            <a:ext cx="19050" cy="3486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CDC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D8B4E5-9195-43A7-892C-C50150FAC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10081A-6685-4F6B-84C9-5B42213DE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1051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Head rent or debt service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6EB4B8-DD9E-43CE-A94C-312981377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D78336-42E6-4EEF-8E9C-4698CB421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481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Utilities and maintenance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75DFEF-908F-4049-A7B6-181B65265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F63D37-D4BD-4F82-B0E4-7EFD7CB48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59105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Catering and transport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786B8E0-D5EA-47D2-8285-3990AE7CB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888C8E"/>
                </a:solidFill>
              </a:defRPr>
            </a:pPr>
            <a:r>
              <a:rPr sz="1125" b="1">
                <a:solidFill>
                  <a:srgbClr val="888C8E"/>
                </a:solidFill>
              </a:rPr>
              <a:t>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F111EAE-6ADA-47A1-AF83-E2D0CC15E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334000"/>
            <a:ext cx="3667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Compliance and security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469704C-2BD5-49B3-8B86-1DF099E2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1432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DA7953-8616-4382-BBD3-1EA0AD2E0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1051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Employer pre-commitment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5188AEA-0877-4C8E-98CE-FD544C3EE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38862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E76CA90-80B0-4D9E-9C06-6D7EE0108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38481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Credit and concentration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D49B95D-0293-49C3-8BE5-863B0E1F1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46291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3FCF6B-31DD-4781-BD61-80A94ABC1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459105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Compliance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70CEA9B-1520-48AB-8E3A-16BCB52AA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67375" y="537210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6C68"/>
                </a:solidFill>
              </a:defRPr>
            </a:pPr>
            <a:r>
              <a:rPr sz="1125" b="1">
                <a:solidFill>
                  <a:srgbClr val="176C68"/>
                </a:solidFill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947CC1D-9777-4D55-B22F-E8EB5F3B9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5334000"/>
            <a:ext cx="3571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E1514"/>
                </a:solidFill>
              </a:defRPr>
            </a:pPr>
            <a:r>
              <a:rPr sz="1575" b="1">
                <a:solidFill>
                  <a:srgbClr val="0E1514"/>
                </a:solidFill>
              </a:rPr>
              <a:t>Occupancy and collection</a:t>
            </a:r>
          </a:p>
        </p:txBody>
      </p:sp>
    </p:spTree>
    <p:extLst>
      <p:ext uri="{BB962C8B-B14F-4D97-AF65-F5344CB8AC3E}">
        <p14:creationId xmlns:p14="http://schemas.microsoft.com/office/powerpoint/2010/main" val="15327995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146f11a9d14878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B6AF582-FF37-43C3-A893-AACE67613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E1514"/>
                </a:solidFill>
              </a:defRPr>
            </a:pPr>
            <a:r>
              <a:rPr sz="750" b="1">
                <a:solidFill>
                  <a:srgbClr val="0E1514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0A6A4C2-EF88-48AF-AB69-30719F949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E1514"/>
                </a:solidFill>
              </a:defRPr>
            </a:pPr>
            <a:r>
              <a:rPr sz="825" b="1">
                <a:solidFill>
                  <a:srgbClr val="0E1514"/>
                </a:solidFill>
              </a:rPr>
              <a:t>RETURN + RISK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3189EF-886D-4D94-AD39-FC5BE33A0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06 / 08  ·  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B98578-9C78-4CF3-B51B-D3EC2F42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777774"/>
                </a:solidFill>
              </a:defRPr>
            </a:pPr>
            <a:r>
              <a:rPr sz="750" b="1">
                <a:solidFill>
                  <a:srgbClr val="777774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ACD82AC-1799-454E-97D4-30E941CA1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3820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06 · RETURN PROFILE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BB1A71-52BA-4E93-96DE-AC6CD8D98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43000"/>
            <a:ext cx="6572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0E1514"/>
                </a:solidFill>
              </a:defRPr>
            </a:pPr>
            <a:r>
              <a:rPr sz="2700" b="1">
                <a:solidFill>
                  <a:srgbClr val="0E1514"/>
                </a:solidFill>
              </a:rPr>
              <a:t>Three entry models. Three different risk profiles.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6305C4A-3227-495E-BE61-85901DBC0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066800"/>
            <a:ext cx="2562225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E3F0E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8EC2C2C-350C-4917-BBD2-C146AB198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257300"/>
            <a:ext cx="2000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176C68"/>
                </a:solidFill>
              </a:defRPr>
            </a:pPr>
            <a:r>
              <a:rPr sz="825" b="1">
                <a:solidFill>
                  <a:srgbClr val="176C68"/>
                </a:solidFill>
              </a:rPr>
              <a:t>RISK LEVEL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F1F7E38-511F-4777-A69F-88200B04E8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1495425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E1514"/>
                </a:solidFill>
              </a:defRPr>
            </a:pPr>
            <a:r>
              <a:rPr sz="1275" b="1">
                <a:solidFill>
                  <a:srgbClr val="0E1514"/>
                </a:solidFill>
              </a:rPr>
              <a:t>MEDIUM-HIGH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82280D-F419-46FF-8EF1-1AC28D46E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527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E1514"/>
                </a:solidFill>
              </a:defRPr>
            </a:pPr>
            <a:r>
              <a:rPr sz="1500" b="1">
                <a:solidFill>
                  <a:srgbClr val="0E1514"/>
                </a:solidFill>
              </a:rPr>
              <a:t>Master lease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2B5EAC6-E587-4879-8CAB-5573A2997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57500"/>
            <a:ext cx="47625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B9C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448DC66-8430-40EC-AFB8-7B96AFFBE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051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E1514"/>
                </a:solidFill>
              </a:defRPr>
            </a:pPr>
            <a:r>
              <a:rPr sz="2100" b="1">
                <a:solidFill>
                  <a:srgbClr val="0E1514"/>
                </a:solidFill>
              </a:rPr>
              <a:t>26.6%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6A8A323-3B5D-465D-8AA2-F44302F7B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195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E1514"/>
                </a:solidFill>
              </a:defRPr>
            </a:pPr>
            <a:r>
              <a:rPr sz="1500" b="1">
                <a:solidFill>
                  <a:srgbClr val="0E1514"/>
                </a:solidFill>
              </a:rPr>
              <a:t>Acquisition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C9B6E99-F963-4072-BAEA-0E225E655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3924300"/>
            <a:ext cx="2452867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176C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D2B83BE-9EE0-442C-B9A0-7D2E37290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39719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E1514"/>
                </a:solidFill>
              </a:defRPr>
            </a:pPr>
            <a:r>
              <a:rPr sz="2100" b="1">
                <a:solidFill>
                  <a:srgbClr val="0E1514"/>
                </a:solidFill>
              </a:rPr>
              <a:t>13.7%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82F0EE6-3242-4E31-80DB-72272A9B6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86350"/>
            <a:ext cx="152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E1514"/>
                </a:solidFill>
              </a:defRPr>
            </a:pPr>
            <a:r>
              <a:rPr sz="1500" b="1">
                <a:solidFill>
                  <a:srgbClr val="0E1514"/>
                </a:solidFill>
              </a:rPr>
              <a:t>Development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B42439-15B4-4F3D-8E31-0C0DBB762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4991100"/>
            <a:ext cx="2596100" cy="5334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B9C0C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DDFCA7B-9F72-4C91-81FA-34CFC17FD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5038725"/>
            <a:ext cx="2000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2100" b="1">
                <a:solidFill>
                  <a:srgbClr val="0E1514"/>
                </a:solidFill>
              </a:defRPr>
            </a:pPr>
            <a:r>
              <a:rPr sz="2100" b="1">
                <a:solidFill>
                  <a:srgbClr val="0E1514"/>
                </a:solidFill>
              </a:rPr>
              <a:t>14.5%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CE09F10-2236-4CB4-99E4-E617666BA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191250"/>
            <a:ext cx="828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666A6D"/>
                </a:solidFill>
              </a:defRPr>
            </a:pPr>
            <a:r>
              <a:rPr sz="1050" b="1">
                <a:solidFill>
                  <a:srgbClr val="666A6D"/>
                </a:solidFill>
              </a:rPr>
              <a:t>MODELLED BASE FIVE-YEAR IRR · NOT INTERCHANGEABLE</a:t>
            </a:r>
          </a:p>
        </p:txBody>
      </p:sp>
    </p:spTree>
    <p:extLst>
      <p:ext uri="{BB962C8B-B14F-4D97-AF65-F5344CB8AC3E}">
        <p14:creationId xmlns:p14="http://schemas.microsoft.com/office/powerpoint/2010/main" val="201534184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E151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319737d8f9443a"/>
          <a:stretch xmlns:a="http://schemas.openxmlformats.org/drawingml/2006/main"/>
        </p:blipFill>
        <p:spPr>
          <a:xfrm xmlns:a="http://schemas.openxmlformats.org/drawingml/2006/main">
            <a:off x="458116" y="257175"/>
            <a:ext cx="874468" cy="20955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2BD448D-A417-4E09-B1BA-69C9606A2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76225"/>
            <a:ext cx="1428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FFFFFF"/>
                </a:solidFill>
              </a:defRPr>
            </a:pPr>
            <a:r>
              <a:rPr sz="750" b="1">
                <a:solidFill>
                  <a:srgbClr val="FFFFFF"/>
                </a:solidFill>
              </a:rPr>
              <a:t>NEW VENTURES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EAA60CC-4ECA-43E8-BDD1-243363902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85750"/>
            <a:ext cx="2952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DC5E443-1850-47F7-9637-2D142B645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7143750"/>
            <a:ext cx="1809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06 / 08  ·  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E67D32-B5D6-4834-AF81-DCC177F48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7143750"/>
            <a:ext cx="3286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C8C5"/>
                </a:solidFill>
              </a:defRPr>
            </a:pPr>
            <a:r>
              <a:rPr sz="750" b="1">
                <a:solidFill>
                  <a:srgbClr val="C8C8C5"/>
                </a:solidFill>
              </a:rPr>
              <a:t>MASTER DATA LOCK · 31 AUGUST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FE2345-9AA6-4A08-BBDD-940AFAF9B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953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07 · DECISION GATE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4705A6-AC0A-4F57-83B5-E213FF055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09700"/>
            <a:ext cx="85725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FFFFFF"/>
                </a:solidFill>
              </a:defRPr>
            </a:pPr>
            <a:r>
              <a:rPr sz="2850" b="1">
                <a:solidFill>
                  <a:srgbClr val="FFFFFF"/>
                </a:solidFill>
              </a:rPr>
              <a:t>Validate operations through contracted demand first; acquire or develop only after the pilot proves the case.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56E8BD-383F-4119-A118-6661A9EC0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57625"/>
            <a:ext cx="9477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6C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5575DB-964C-459B-8C75-8F3EAEC15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3238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176C68"/>
                </a:solidFill>
              </a:defRPr>
            </a:pPr>
            <a:r>
              <a:rPr sz="900" b="1">
                <a:solidFill>
                  <a:srgbClr val="176C68"/>
                </a:solidFill>
              </a:rPr>
              <a:t>REQUIRED BEFORE COMMITMENT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A42FE50-54DD-472E-B001-7027105BC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791965-757C-4BAC-8D2D-73B61CD8F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75% signed take-or-pay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52190E3-CA50-4DA6-832F-831668545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55340E7-D554-45BE-BA9C-54BF6A6B2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Employer credit approval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2DF4E46-2CFD-412E-8A90-8CE06C353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57750"/>
            <a:ext cx="428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969B9D"/>
                </a:solidFill>
              </a:defRPr>
            </a:pPr>
            <a:r>
              <a:rPr sz="1125" b="1">
                <a:solidFill>
                  <a:srgbClr val="969B9D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FA192B6-1645-4826-9628-EA8D59516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5219700"/>
            <a:ext cx="27622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Compliant target asset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9D85B9-3FE0-4FED-B9FD-C57499040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91300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6C68"/>
                </a:solidFill>
              </a:defRPr>
            </a:pPr>
            <a:r>
              <a:rPr sz="1350" b="1">
                <a:solidFill>
                  <a:srgbClr val="176C68"/>
                </a:solidFill>
              </a:rPr>
              <a:t>CONDITIONAL GO · DEMAND FIRST</a:t>
            </a:r>
          </a:p>
        </p:txBody>
      </p:sp>
    </p:spTree>
    <p:extLst>
      <p:ext uri="{BB962C8B-B14F-4D97-AF65-F5344CB8AC3E}">
        <p14:creationId xmlns:p14="http://schemas.microsoft.com/office/powerpoint/2010/main" val="5042233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2026-09-01T15:25:31.6990000Z</dcterms:created>
  <dcterms:modified xsi:type="dcterms:W3CDTF">2026-09-01T15:25:31.6990000Z</dcterms:modified>
</coreProperties>
</file>