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bin" ContentType="image/webp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1f8630b6aa444b3d" /><Relationship Type="http://schemas.openxmlformats.org/officeDocument/2006/relationships/extended-properties" Target="/docProps/app.xml" Id="R830cf6ae4f88476f" /><Relationship Type="http://schemas.openxmlformats.org/officeDocument/2006/relationships/officeDocument" Target="/ppt/presentation.xml" Id="R78b05b7c4f2c4c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23a820dc134aaf"/>
  </p:sldMasterIdLst>
  <p:notesMasterIdLst>
    <p:notesMasterId xmlns:r="http://schemas.openxmlformats.org/officeDocument/2006/relationships" r:id="Rde76b704dbdb4948"/>
  </p:notesMasterIdLst>
  <p:sldIdLst>
    <p:sldId xmlns:r="http://schemas.openxmlformats.org/officeDocument/2006/relationships" id="256" r:id="Rf14307d1efa84cde"/>
    <p:sldId xmlns:r="http://schemas.openxmlformats.org/officeDocument/2006/relationships" id="257" r:id="Rd82bba351d3f4be9"/>
    <p:sldId xmlns:r="http://schemas.openxmlformats.org/officeDocument/2006/relationships" id="258" r:id="R4d2e14164f7d4403"/>
    <p:sldId xmlns:r="http://schemas.openxmlformats.org/officeDocument/2006/relationships" id="259" r:id="Rdcd4eb04ab924f57"/>
    <p:sldId xmlns:r="http://schemas.openxmlformats.org/officeDocument/2006/relationships" id="260" r:id="R62510b86e7c44372"/>
    <p:sldId xmlns:r="http://schemas.openxmlformats.org/officeDocument/2006/relationships" id="261" r:id="Rb39b6ad16d3f4c79"/>
    <p:sldId xmlns:r="http://schemas.openxmlformats.org/officeDocument/2006/relationships" id="262" r:id="Re6b3ccf199ed41ed"/>
    <p:sldId xmlns:r="http://schemas.openxmlformats.org/officeDocument/2006/relationships" id="263" r:id="R1aaf8adebf464e9f"/>
  </p:sldIdLst>
  <p:sldSz cx="10696575" cy="756285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8fbbb941a1114363" /><Relationship Type="http://schemas.openxmlformats.org/officeDocument/2006/relationships/slideMaster" Target="/ppt/slideMasters/slideMaster1.xml" Id="R6523a820dc134aaf" /><Relationship Type="http://schemas.openxmlformats.org/officeDocument/2006/relationships/notesMaster" Target="/ppt/notesMasters/notesMaster1.xml" Id="Rde76b704dbdb4948" /><Relationship Type="http://schemas.openxmlformats.org/officeDocument/2006/relationships/presProps" Target="/ppt/presProps.xml" Id="Rd00ad32fd0f04ea8" /><Relationship Type="http://schemas.openxmlformats.org/officeDocument/2006/relationships/tableStyles" Target="/ppt/tableStyles.xml" Id="Rf48f1b89243d4ee7" /><Relationship Type="http://schemas.openxmlformats.org/officeDocument/2006/relationships/slide" Target="/ppt/slides/slide1.xml" Id="Rf14307d1efa84cde" /><Relationship Type="http://schemas.openxmlformats.org/officeDocument/2006/relationships/slide" Target="/ppt/slides/slide2.xml" Id="Rd82bba351d3f4be9" /><Relationship Type="http://schemas.openxmlformats.org/officeDocument/2006/relationships/slide" Target="/ppt/slides/slide3.xml" Id="R4d2e14164f7d4403" /><Relationship Type="http://schemas.openxmlformats.org/officeDocument/2006/relationships/slide" Target="/ppt/slides/slide4.xml" Id="Rdcd4eb04ab924f57" /><Relationship Type="http://schemas.openxmlformats.org/officeDocument/2006/relationships/slide" Target="/ppt/slides/slide5.xml" Id="R62510b86e7c44372" /><Relationship Type="http://schemas.openxmlformats.org/officeDocument/2006/relationships/slide" Target="/ppt/slides/slide6.xml" Id="Rb39b6ad16d3f4c79" /><Relationship Type="http://schemas.openxmlformats.org/officeDocument/2006/relationships/slide" Target="/ppt/slides/slide7.xml" Id="Re6b3ccf199ed41ed" /><Relationship Type="http://schemas.openxmlformats.org/officeDocument/2006/relationships/slide" Target="/ppt/slides/slide8.xml" Id="R1aaf8adebf464e9f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cc2faff3583c47a5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b8f6a6e0d4534722" /><Relationship Type="http://schemas.openxmlformats.org/officeDocument/2006/relationships/notesMaster" Target="/ppt/notesMasters/notesMaster1.xml" Id="Re14c5816b1a64a59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fa4948206c644e64" /><Relationship Type="http://schemas.openxmlformats.org/officeDocument/2006/relationships/notesMaster" Target="/ppt/notesMasters/notesMaster1.xml" Id="R5a8322646f0e46cb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647910c112c04afa" /><Relationship Type="http://schemas.openxmlformats.org/officeDocument/2006/relationships/notesMaster" Target="/ppt/notesMasters/notesMaster1.xml" Id="R5d090bf341d041d3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12489129ab6b41a5" /><Relationship Type="http://schemas.openxmlformats.org/officeDocument/2006/relationships/notesMaster" Target="/ppt/notesMasters/notesMaster1.xml" Id="Raa59616df94a4108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fb6b672c6cf74797" /><Relationship Type="http://schemas.openxmlformats.org/officeDocument/2006/relationships/notesMaster" Target="/ppt/notesMasters/notesMaster1.xml" Id="R31c6179085e94bce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0f3b5963790c44a4" /><Relationship Type="http://schemas.openxmlformats.org/officeDocument/2006/relationships/notesMaster" Target="/ppt/notesMasters/notesMaster1.xml" Id="Ra726fffa1a7a4f4e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63920a3b96d143a5" /><Relationship Type="http://schemas.openxmlformats.org/officeDocument/2006/relationships/notesMaster" Target="/ppt/notesMasters/notesMaster1.xml" Id="Ra565da6e595f4f47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03ebcabea86a411c" /><Relationship Type="http://schemas.openxmlformats.org/officeDocument/2006/relationships/notesMaster" Target="/ppt/notesMasters/notesMaster1.xml" Id="Rb43f3f59a1f94991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ALFA New Ventures Master Data Lock, 31 August 2026. Claims: PORTFOLIO_DEFINITION, PORTFOLIO_STATUS.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ALFA New Ventures Master Data Lock, 31 August 2026. Claims: WAREHOUSE_RECOMMENDATION, ALFA_RECOMMENDATION, OFFICE_RECOMMENDATION, KLIGO_RECOMMENDATION, ASPHALT_RECOMMENDATION, ACCOMMODATION_RECOMMENDATION, FACADE_RECOMMENDATION, BAKERY_RECOMMENDATION.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ALFA New Ventures Master Data Lock, 31 August 2026. Claims: INDUSTRIAL_WAREHOUSE_CAPITAL, ALFA_ACQUISITION_BAND, OFFICE_TOTAL_INVESTMENT, KLIGO_PILOT, ASPHALT_CAPEX, GRAY_ROCK_INVESTMENT, ACCOMMODATION_MASTER_LEASE_CAPITAL, FACADE_OPENING_CAPITAL, BAKERY_COMMITTED_CAPITAL.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ALFA New Ventures Master Data Lock, 31 August 2026. Claims: KLIGO_TAM_GMV, KLIGO_SAM_GMV, KLIGO_SOM_GMV, FACADE_TAM, FACADE_SAM, FACADE_SOM, OFFICE_TAM, OFFICE_SAM, OFFICE_REVENUE, BAKERY_SAM, BAKERY_REVENUE_PLAN.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ALFA New Ventures Master Data Lock, 31 August 2026. Claims: OFFICE_BASE_IRR, INDUSTRIAL_WAREHOUSE_IRR, ACCOMMODATION_MODEL_RETURNS, BAKERY_BASE_IRR, FACADE_BASE_IRR.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ALFA New Ventures Master Data Lock, 31 August 2026. Claims: WAREHOUSE_DECISION_GATE, ALFA_DECISION_GATE, OFFICE_DECISION_GATE, KLIGO_DECISION_GATE, ASPHALT_DECISION_GATE, ACCOMMODATION_DECISION_GATE, FACADE_DECISION_GATE, BAKERY_DECISION_GATE.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ALFA New Ventures Master Data Lock, 31 August 2026. Claims: PORTFOLIO_RISK_LEVELS, PORTFOLIO_MISSING_EVIDENCE.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ALFA New Ventures Master Data Lock, 31 August 2026. Claims: PORTFOLIO_SEQUENCE, PORTFOLIO_APPROVAL_RULE.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ce1aa949694afe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800e6ad2312148c2" /><Relationship Type="http://schemas.openxmlformats.org/officeDocument/2006/relationships/slideLayout" Target="/ppt/slideLayouts/slideLayout1.xml" Id="Rc8ab1c67201945d5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ab1c67201945d5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2427823401418e" /><Relationship Type="http://schemas.openxmlformats.org/officeDocument/2006/relationships/image" Target="/ppt/media/image.png" Id="R61ef7ef02a794489" /><Relationship Type="http://schemas.openxmlformats.org/officeDocument/2006/relationships/image" Target="/ppt/media/image2.png" Id="R8bdfd2f5ec924529" /><Relationship Type="http://schemas.openxmlformats.org/officeDocument/2006/relationships/image" Target="/ppt/media/image3.png" Id="R73978a7c87fc4b59" /><Relationship Type="http://schemas.openxmlformats.org/officeDocument/2006/relationships/image" Target="/ppt/media/image4.png" Id="Reeafb34c3e734a24" /><Relationship Type="http://schemas.openxmlformats.org/officeDocument/2006/relationships/image" Target="/ppt/media/image5.png" Id="R94d9b7a41b4b4166" /><Relationship Type="http://schemas.openxmlformats.org/officeDocument/2006/relationships/image" Target="/ppt/media/image6.png" Id="Rcad171a149c0493f" /><Relationship Type="http://schemas.openxmlformats.org/officeDocument/2006/relationships/image" Target="/ppt/media/image7.png" Id="Ra75cf7c13c7c4298" /><Relationship Type="http://schemas.openxmlformats.org/officeDocument/2006/relationships/image" Target="/ppt/media/image.bin" Id="R56e3cd4901e04523" /><Relationship Type="http://schemas.openxmlformats.org/officeDocument/2006/relationships/image" Target="/ppt/media/image2.bin" Id="R5bbe6c1e94cc4b37" /><Relationship Type="http://schemas.openxmlformats.org/officeDocument/2006/relationships/image" Target="/ppt/media/image3.bin" Id="R2b04697906984547" /><Relationship Type="http://schemas.openxmlformats.org/officeDocument/2006/relationships/image" Target="/ppt/media/image4.bin" Id="Re3b42c9e95f544f3" /><Relationship Type="http://schemas.openxmlformats.org/officeDocument/2006/relationships/notesSlide" Target="/ppt/notesSlides/notesSlide1.xml" Id="R4666360ca55d4c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6876cb6d6345c7" /><Relationship Type="http://schemas.openxmlformats.org/officeDocument/2006/relationships/image" Target="/ppt/media/image8.png" Id="Rd21274962c024de2" /><Relationship Type="http://schemas.openxmlformats.org/officeDocument/2006/relationships/notesSlide" Target="/ppt/notesSlides/notesSlide2.xml" Id="R8eacc4758bb04b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66959b5ddc4a51" /><Relationship Type="http://schemas.openxmlformats.org/officeDocument/2006/relationships/image" Target="/ppt/media/image9.png" Id="R4c5ecad580b04df0" /><Relationship Type="http://schemas.openxmlformats.org/officeDocument/2006/relationships/notesSlide" Target="/ppt/notesSlides/notesSlide3.xml" Id="R9bb0a4189d3b4f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3f55951b1c4919" /><Relationship Type="http://schemas.openxmlformats.org/officeDocument/2006/relationships/image" Target="/ppt/media/image10.png" Id="R023c448efcb34cc9" /><Relationship Type="http://schemas.openxmlformats.org/officeDocument/2006/relationships/notesSlide" Target="/ppt/notesSlides/notesSlide4.xml" Id="R9776591f1f354f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e3001898b747a4" /><Relationship Type="http://schemas.openxmlformats.org/officeDocument/2006/relationships/image" Target="/ppt/media/image11.png" Id="R59325aa07b1e4773" /><Relationship Type="http://schemas.openxmlformats.org/officeDocument/2006/relationships/notesSlide" Target="/ppt/notesSlides/notesSlide5.xml" Id="Rade8db23469240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f7f707c0847d0" /><Relationship Type="http://schemas.openxmlformats.org/officeDocument/2006/relationships/image" Target="/ppt/media/image12.png" Id="Ra25e7f6641e74ca1" /><Relationship Type="http://schemas.openxmlformats.org/officeDocument/2006/relationships/notesSlide" Target="/ppt/notesSlides/notesSlide6.xml" Id="Rae44a94bf01947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4bfa7487b0409c" /><Relationship Type="http://schemas.openxmlformats.org/officeDocument/2006/relationships/image" Target="/ppt/media/image13.png" Id="R187d95a714d64ca3" /><Relationship Type="http://schemas.openxmlformats.org/officeDocument/2006/relationships/notesSlide" Target="/ppt/notesSlides/notesSlide7.xml" Id="R3ad653021aac4359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efc88193304538" /><Relationship Type="http://schemas.openxmlformats.org/officeDocument/2006/relationships/image" Target="/ppt/media/image14.png" Id="R2d9284f1c6444a0e" /><Relationship Type="http://schemas.openxmlformats.org/officeDocument/2006/relationships/notesSlide" Target="/ppt/notesSlides/notesSlide8.xml" Id="R5460d9639c604628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5F6F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1ef7ef02a794489"/>
          <a:stretch xmlns:a="http://schemas.openxmlformats.org/drawingml/2006/main"/>
        </p:blipFill>
        <p:spPr>
          <a:xfrm xmlns:a="http://schemas.openxmlformats.org/drawingml/2006/main">
            <a:off x="495300" y="381373"/>
            <a:ext cx="990600" cy="237379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A57F015-A01B-4AD4-80FF-0D6D6AC4D8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38300" y="409575"/>
            <a:ext cx="147637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0B0E10"/>
                </a:solidFill>
              </a:defRPr>
            </a:pPr>
            <a:r>
              <a:rPr sz="750" b="1">
                <a:solidFill>
                  <a:srgbClr val="0B0E10"/>
                </a:solidFill>
              </a:rPr>
              <a:t>NEW VENTURES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2DE081B-72F9-4EA7-8695-A31F6FC96F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466850"/>
            <a:ext cx="285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A7073"/>
                </a:solidFill>
              </a:defRPr>
            </a:pPr>
            <a:r>
              <a:rPr sz="900" b="1">
                <a:solidFill>
                  <a:srgbClr val="6A7073"/>
                </a:solidFill>
              </a:rPr>
              <a:t>PORTFOLIO DECK · 2026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51A89B5-096C-47B2-9F9F-F0232BD392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952625"/>
            <a:ext cx="4667250" cy="2476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900" b="1">
                <a:solidFill>
                  <a:srgbClr val="0B0E10"/>
                </a:solidFill>
              </a:defRPr>
            </a:pPr>
            <a:r>
              <a:rPr sz="3900" b="1">
                <a:solidFill>
                  <a:srgbClr val="0B0E10"/>
                </a:solidFill>
              </a:rPr>
              <a:t>Eight ventures.</a:t>
            </a:r>
          </a:p>
          <a:p xmlns:a="http://schemas.openxmlformats.org/drawingml/2006/main">
            <a:pPr algn="l">
              <a:defRPr sz="3900" b="1">
                <a:solidFill>
                  <a:srgbClr val="0B0E10"/>
                </a:solidFill>
              </a:defRPr>
            </a:pPr>
            <a:r>
              <a:rPr sz="3900" b="1">
                <a:solidFill>
                  <a:srgbClr val="0B0E10"/>
                </a:solidFill>
              </a:rPr>
              <a:t>One controlled</a:t>
            </a:r>
          </a:p>
          <a:p xmlns:a="http://schemas.openxmlformats.org/drawingml/2006/main">
            <a:pPr algn="l">
              <a:defRPr sz="3900" b="1">
                <a:solidFill>
                  <a:srgbClr val="0B0E10"/>
                </a:solidFill>
              </a:defRPr>
            </a:pPr>
            <a:r>
              <a:rPr sz="3900" b="1">
                <a:solidFill>
                  <a:srgbClr val="0B0E10"/>
                </a:solidFill>
              </a:rPr>
              <a:t>decision system.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D460DFF-E1F0-43C4-973D-D3C74F4A71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067300"/>
            <a:ext cx="42862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42474A"/>
                </a:solidFill>
              </a:defRPr>
            </a:pPr>
            <a:r>
              <a:rPr sz="1725" b="0">
                <a:solidFill>
                  <a:srgbClr val="42474A"/>
                </a:solidFill>
              </a:rPr>
              <a:t>Separate economics. Shared execution capabilities. Evidence before capital.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81B9BE1-BB10-466E-91C0-E367D695D0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048375"/>
            <a:ext cx="40957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0E10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2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bdfd2f5ec924529"/>
          <a:stretch xmlns:a="http://schemas.openxmlformats.org/drawingml/2006/main"/>
        </p:blipFill>
        <p:spPr>
          <a:xfrm xmlns:a="http://schemas.openxmlformats.org/drawingml/2006/main">
            <a:off x="495392" y="6267450"/>
            <a:ext cx="914217" cy="219075"/>
          </a:xfrm>
          <a:prstGeom xmlns:a="http://schemas.openxmlformats.org/drawingml/2006/main" prst="rect">
            <a:avLst/>
          </a:prstGeom>
        </p:spPr>
      </p:pic>
      <p:pic>
        <p:nvPicPr>
          <p:cNvPr id="2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3978a7c87fc4b59"/>
          <a:stretch xmlns:a="http://schemas.openxmlformats.org/drawingml/2006/main"/>
        </p:blipFill>
        <p:spPr>
          <a:xfrm xmlns:a="http://schemas.openxmlformats.org/drawingml/2006/main">
            <a:off x="1619250" y="6293662"/>
            <a:ext cx="1047750" cy="166650"/>
          </a:xfrm>
          <a:prstGeom xmlns:a="http://schemas.openxmlformats.org/drawingml/2006/main" prst="rect">
            <a:avLst/>
          </a:prstGeom>
        </p:spPr>
      </p:pic>
      <p:pic>
        <p:nvPicPr>
          <p:cNvPr id="2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eafb34c3e734a24"/>
          <a:stretch xmlns:a="http://schemas.openxmlformats.org/drawingml/2006/main"/>
        </p:blipFill>
        <p:spPr>
          <a:xfrm xmlns:a="http://schemas.openxmlformats.org/drawingml/2006/main">
            <a:off x="2930895" y="6219825"/>
            <a:ext cx="748560" cy="323850"/>
          </a:xfrm>
          <a:prstGeom xmlns:a="http://schemas.openxmlformats.org/drawingml/2006/main" prst="rect">
            <a:avLst/>
          </a:prstGeom>
        </p:spPr>
      </p:pic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4d9b7a41b4b4166"/>
          <a:stretch xmlns:a="http://schemas.openxmlformats.org/drawingml/2006/main"/>
        </p:blipFill>
        <p:spPr>
          <a:xfrm xmlns:a="http://schemas.openxmlformats.org/drawingml/2006/main">
            <a:off x="506483" y="6696075"/>
            <a:ext cx="1044434" cy="285750"/>
          </a:xfrm>
          <a:prstGeom xmlns:a="http://schemas.openxmlformats.org/drawingml/2006/main" prst="rect">
            <a:avLst/>
          </a:prstGeom>
        </p:spPr>
      </p:pic>
      <p:pic>
        <p:nvPicPr>
          <p:cNvPr id="2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ad171a149c0493f"/>
          <a:stretch xmlns:a="http://schemas.openxmlformats.org/drawingml/2006/main"/>
        </p:blipFill>
        <p:spPr>
          <a:xfrm xmlns:a="http://schemas.openxmlformats.org/drawingml/2006/main">
            <a:off x="1867164" y="6667500"/>
            <a:ext cx="666223" cy="323850"/>
          </a:xfrm>
          <a:prstGeom xmlns:a="http://schemas.openxmlformats.org/drawingml/2006/main" prst="rect">
            <a:avLst/>
          </a:prstGeom>
        </p:spPr>
      </p:pic>
      <p:pic>
        <p:nvPicPr>
          <p:cNvPr id="2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75cf7c13c7c4298"/>
          <a:stretch xmlns:a="http://schemas.openxmlformats.org/drawingml/2006/main"/>
        </p:blipFill>
        <p:spPr>
          <a:xfrm xmlns:a="http://schemas.openxmlformats.org/drawingml/2006/main">
            <a:off x="2971800" y="6640158"/>
            <a:ext cx="685800" cy="369009"/>
          </a:xfrm>
          <a:prstGeom xmlns:a="http://schemas.openxmlformats.org/drawingml/2006/main" prst="rect">
            <a:avLst/>
          </a:prstGeom>
        </p:spPr>
      </p:pic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6e3cd4901e04523"/>
          <a:srcRect xmlns:a="http://schemas.openxmlformats.org/drawingml/2006/main" l="25342" t="0" r="2534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238750" y="190500"/>
            <a:ext cx="2571750" cy="3476625"/>
          </a:xfrm>
          <a:prstGeom xmlns:a="http://schemas.openxmlformats.org/drawingml/2006/main" prst="roundRect">
            <a:avLst>
              <a:gd name="adj" fmla="val 4444"/>
            </a:avLst>
          </a:prstGeom>
        </p:spPr>
      </p:pic>
      <p:pic>
        <p:nvPicPr>
          <p:cNvPr id="3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bbe6c1e94cc4b37"/>
          <a:srcRect xmlns:a="http://schemas.openxmlformats.org/drawingml/2006/main" l="26866" t="0" r="26866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934325" y="190500"/>
            <a:ext cx="2571750" cy="3476625"/>
          </a:xfrm>
          <a:prstGeom xmlns:a="http://schemas.openxmlformats.org/drawingml/2006/main" prst="roundRect">
            <a:avLst>
              <a:gd name="adj" fmla="val 4444"/>
            </a:avLst>
          </a:prstGeom>
        </p:spPr>
      </p:pic>
      <p:pic>
        <p:nvPicPr>
          <p:cNvPr id="3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b04697906984547"/>
          <a:srcRect xmlns:a="http://schemas.openxmlformats.org/drawingml/2006/main" l="27500" t="0" r="2750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238750" y="3800475"/>
            <a:ext cx="2571750" cy="3571875"/>
          </a:xfrm>
          <a:prstGeom xmlns:a="http://schemas.openxmlformats.org/drawingml/2006/main" prst="roundRect">
            <a:avLst>
              <a:gd name="adj" fmla="val 4444"/>
            </a:avLst>
          </a:prstGeom>
        </p:spPr>
      </p:pic>
      <p:pic>
        <p:nvPicPr>
          <p:cNvPr id="3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3b42c9e95f544f3"/>
          <a:srcRect xmlns:a="http://schemas.openxmlformats.org/drawingml/2006/main" l="27483" t="0" r="27483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934325" y="3800475"/>
            <a:ext cx="2571750" cy="3571875"/>
          </a:xfrm>
          <a:prstGeom xmlns:a="http://schemas.openxmlformats.org/drawingml/2006/main" prst="roundRect">
            <a:avLst>
              <a:gd name="adj" fmla="val 4444"/>
            </a:avLst>
          </a:prstGeom>
        </p:spPr>
      </p:pic>
    </p:spTree>
    <p:extLst>
      <p:ext uri="{BB962C8B-B14F-4D97-AF65-F5344CB8AC3E}">
        <p14:creationId xmlns:p14="http://schemas.microsoft.com/office/powerpoint/2010/main" val="2057926014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4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21274962c024de2"/>
          <a:stretch xmlns:a="http://schemas.openxmlformats.org/drawingml/2006/main"/>
        </p:blipFill>
        <p:spPr>
          <a:xfrm xmlns:a="http://schemas.openxmlformats.org/drawingml/2006/main">
            <a:off x="458116" y="257175"/>
            <a:ext cx="874468" cy="20955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C85C6E7-9D40-45BD-9876-0E0B69D658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276225"/>
            <a:ext cx="1428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0B0E10"/>
                </a:solidFill>
              </a:defRPr>
            </a:pPr>
            <a:r>
              <a:rPr sz="750" b="1">
                <a:solidFill>
                  <a:srgbClr val="0B0E10"/>
                </a:solidFill>
              </a:rPr>
              <a:t>NEW VENTURES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9AB0BFA-BC08-4EBA-B643-91975594E5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76225"/>
            <a:ext cx="300037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0B0E10"/>
                </a:solidFill>
              </a:defRPr>
            </a:pPr>
            <a:r>
              <a:rPr sz="825" b="1">
                <a:solidFill>
                  <a:srgbClr val="0B0E10"/>
                </a:solidFill>
              </a:rPr>
              <a:t>THE PORTFOLIO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8E27316-5DFD-43AC-A477-D44DA36869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71437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6A7073"/>
                </a:solidFill>
              </a:defRPr>
            </a:pPr>
            <a:r>
              <a:rPr sz="750" b="1">
                <a:solidFill>
                  <a:srgbClr val="6A7073"/>
                </a:solidFill>
              </a:rPr>
              <a:t>PORTFOLIO / 08  ·  02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24AAA08-2EE0-4190-84FB-4269719A10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7143750"/>
            <a:ext cx="3286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6A7073"/>
                </a:solidFill>
              </a:defRPr>
            </a:pPr>
            <a:r>
              <a:rPr sz="750" b="1">
                <a:solidFill>
                  <a:srgbClr val="6A7073"/>
                </a:solidFill>
              </a:rPr>
              <a:t>MASTER DATA LOCK · 31 AUGUST 2026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AC750F1-5375-4BEE-AF6E-94C7644D3E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38200"/>
            <a:ext cx="400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A7073"/>
                </a:solidFill>
              </a:defRPr>
            </a:pPr>
            <a:r>
              <a:rPr sz="900" b="1">
                <a:solidFill>
                  <a:srgbClr val="6A7073"/>
                </a:solidFill>
              </a:rPr>
              <a:t>01 · PORTFOLIO MAP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ED27DAB-3C06-4AFB-A5B8-A8EC72AE68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62050"/>
            <a:ext cx="8953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0B0E10"/>
                </a:solidFill>
              </a:defRPr>
            </a:pPr>
            <a:r>
              <a:rPr sz="3000" b="1">
                <a:solidFill>
                  <a:srgbClr val="0B0E10"/>
                </a:solidFill>
              </a:rPr>
              <a:t>Eight cases. Eight separate approval gates.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98BB6F5-FBE4-4A65-BC61-3EB31889DA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476500"/>
            <a:ext cx="2171700" cy="1695450"/>
          </a:xfrm>
          <a:prstGeom xmlns:a="http://schemas.openxmlformats.org/drawingml/2006/main" prst="roundRect">
            <a:avLst>
              <a:gd name="adj" fmla="val 6742"/>
            </a:avLst>
          </a:prstGeom>
          <a:solidFill xmlns:a="http://schemas.openxmlformats.org/drawingml/2006/main">
            <a:srgbClr val="F3F4F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A4B5BDD-36D9-4E0E-ACEF-FFBB4B4B8D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628900"/>
            <a:ext cx="381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A7073"/>
                </a:solidFill>
              </a:defRPr>
            </a:pPr>
            <a:r>
              <a:rPr sz="900" b="1">
                <a:solidFill>
                  <a:srgbClr val="6A7073"/>
                </a:solidFill>
              </a:rPr>
              <a:t>01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6BDB9FE-9D51-4E3D-B56F-92511F2C36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971800"/>
            <a:ext cx="18288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B0E10"/>
                </a:solidFill>
              </a:defRPr>
            </a:pPr>
            <a:r>
              <a:rPr sz="1575" b="1">
                <a:solidFill>
                  <a:srgbClr val="0B0E10"/>
                </a:solidFill>
              </a:rPr>
              <a:t>B2B Warehousing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74ECD99-471A-4150-97FC-2942EF5B99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743325"/>
            <a:ext cx="18288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6A7073"/>
                </a:solidFill>
              </a:defRPr>
            </a:pPr>
            <a:r>
              <a:rPr sz="825" b="1">
                <a:solidFill>
                  <a:srgbClr val="6A7073"/>
                </a:solidFill>
              </a:rPr>
              <a:t>CONDITIONAL GO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0BBFF9E-B46F-4FBA-97DE-83542F132D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90850" y="2476500"/>
            <a:ext cx="2171700" cy="1695450"/>
          </a:xfrm>
          <a:prstGeom xmlns:a="http://schemas.openxmlformats.org/drawingml/2006/main" prst="roundRect">
            <a:avLst>
              <a:gd name="adj" fmla="val 6742"/>
            </a:avLst>
          </a:prstGeom>
          <a:solidFill xmlns:a="http://schemas.openxmlformats.org/drawingml/2006/main">
            <a:srgbClr val="F3F4F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45CB148-FD55-45F5-8048-4D9F89BCF7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62300" y="2628900"/>
            <a:ext cx="381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A7073"/>
                </a:solidFill>
              </a:defRPr>
            </a:pPr>
            <a:r>
              <a:rPr sz="900" b="1">
                <a:solidFill>
                  <a:srgbClr val="6A7073"/>
                </a:solidFill>
              </a:rPr>
              <a:t>02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C65C347-4441-4331-8B19-EA500952E9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62300" y="2971800"/>
            <a:ext cx="18288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B0E10"/>
                </a:solidFill>
              </a:defRPr>
            </a:pPr>
            <a:r>
              <a:rPr sz="1575" b="1">
                <a:solidFill>
                  <a:srgbClr val="0B0E10"/>
                </a:solidFill>
              </a:rPr>
              <a:t>Alfa Home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A2EB246-BCC3-4C26-B3C6-B5E0082F51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62300" y="3743325"/>
            <a:ext cx="18288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6A7073"/>
                </a:solidFill>
              </a:defRPr>
            </a:pPr>
            <a:r>
              <a:rPr sz="825" b="1">
                <a:solidFill>
                  <a:srgbClr val="6A7073"/>
                </a:solidFill>
              </a:rPr>
              <a:t>CONDITIONAL GO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ACA8E7D-E3F9-4218-99C2-EAFEE12A91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72100" y="2476500"/>
            <a:ext cx="2171700" cy="1695450"/>
          </a:xfrm>
          <a:prstGeom xmlns:a="http://schemas.openxmlformats.org/drawingml/2006/main" prst="roundRect">
            <a:avLst>
              <a:gd name="adj" fmla="val 6742"/>
            </a:avLst>
          </a:prstGeom>
          <a:solidFill xmlns:a="http://schemas.openxmlformats.org/drawingml/2006/main">
            <a:srgbClr val="F3F4F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FE96B04-86AB-4D7E-B75C-05EE9F6FDD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2628900"/>
            <a:ext cx="381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A7073"/>
                </a:solidFill>
              </a:defRPr>
            </a:pPr>
            <a:r>
              <a:rPr sz="900" b="1">
                <a:solidFill>
                  <a:srgbClr val="6A7073"/>
                </a:solidFill>
              </a:rPr>
              <a:t>03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E22BBB9-9723-47FC-83E6-7102623E04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2971800"/>
            <a:ext cx="18288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B0E10"/>
                </a:solidFill>
              </a:defRPr>
            </a:pPr>
            <a:r>
              <a:rPr sz="1575" b="1">
                <a:solidFill>
                  <a:srgbClr val="0B0E10"/>
                </a:solidFill>
              </a:rPr>
              <a:t>Business Bay Offices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BEE06FE-4EF6-40A7-9B58-008CA0D320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3743325"/>
            <a:ext cx="18288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6A7073"/>
                </a:solidFill>
              </a:defRPr>
            </a:pPr>
            <a:r>
              <a:rPr sz="825" b="1">
                <a:solidFill>
                  <a:srgbClr val="6A7073"/>
                </a:solidFill>
              </a:rPr>
              <a:t>PRICE GATE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29EC96E-BE44-4A83-9A2B-EF1DB9A840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53350" y="2476500"/>
            <a:ext cx="2171700" cy="1695450"/>
          </a:xfrm>
          <a:prstGeom xmlns:a="http://schemas.openxmlformats.org/drawingml/2006/main" prst="roundRect">
            <a:avLst>
              <a:gd name="adj" fmla="val 6742"/>
            </a:avLst>
          </a:prstGeom>
          <a:solidFill xmlns:a="http://schemas.openxmlformats.org/drawingml/2006/main">
            <a:srgbClr val="F3F4F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E17637A-C395-4B7D-B4E6-B02CCB3DCA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628900"/>
            <a:ext cx="381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A7073"/>
                </a:solidFill>
              </a:defRPr>
            </a:pPr>
            <a:r>
              <a:rPr sz="900" b="1">
                <a:solidFill>
                  <a:srgbClr val="6A7073"/>
                </a:solidFill>
              </a:rPr>
              <a:t>04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DAA3683-5EAB-49D6-946F-BDD6928BE7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971800"/>
            <a:ext cx="18288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B0E10"/>
                </a:solidFill>
              </a:defRPr>
            </a:pPr>
            <a:r>
              <a:rPr sz="1575" b="1">
                <a:solidFill>
                  <a:srgbClr val="0B0E10"/>
                </a:solidFill>
              </a:rPr>
              <a:t>KLIGO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8F86287-861E-41F7-8C7F-9BB8D76C8B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3743325"/>
            <a:ext cx="18288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6A7073"/>
                </a:solidFill>
              </a:defRPr>
            </a:pPr>
            <a:r>
              <a:rPr sz="825" b="1">
                <a:solidFill>
                  <a:srgbClr val="6A7073"/>
                </a:solidFill>
              </a:rPr>
              <a:t>PILOT FIRST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4F9E39D0-427A-4A7F-83F9-67033C7996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76750"/>
            <a:ext cx="2171700" cy="1695450"/>
          </a:xfrm>
          <a:prstGeom xmlns:a="http://schemas.openxmlformats.org/drawingml/2006/main" prst="roundRect">
            <a:avLst>
              <a:gd name="adj" fmla="val 6742"/>
            </a:avLst>
          </a:prstGeom>
          <a:solidFill xmlns:a="http://schemas.openxmlformats.org/drawingml/2006/main">
            <a:srgbClr val="E8EA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DDD0305B-F462-418A-9F81-6D86A01589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629150"/>
            <a:ext cx="381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A7073"/>
                </a:solidFill>
              </a:defRPr>
            </a:pPr>
            <a:r>
              <a:rPr sz="900" b="1">
                <a:solidFill>
                  <a:srgbClr val="6A7073"/>
                </a:solidFill>
              </a:rPr>
              <a:t>05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85D48AA6-CF47-44E0-848A-81B06BA558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972050"/>
            <a:ext cx="18288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B0E10"/>
                </a:solidFill>
              </a:defRPr>
            </a:pPr>
            <a:r>
              <a:rPr sz="1575" b="1">
                <a:solidFill>
                  <a:srgbClr val="0B0E10"/>
                </a:solidFill>
              </a:rPr>
              <a:t>Asphalt + Concrete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12A93326-03D8-49A3-9026-FB89B903E4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743575"/>
            <a:ext cx="18288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6A7073"/>
                </a:solidFill>
              </a:defRPr>
            </a:pPr>
            <a:r>
              <a:rPr sz="825" b="1">
                <a:solidFill>
                  <a:srgbClr val="6A7073"/>
                </a:solidFill>
              </a:rPr>
              <a:t>FEASIBILITY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A12BD03D-3DAE-474C-B7BC-6F22E58C11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90850" y="4476750"/>
            <a:ext cx="2171700" cy="1695450"/>
          </a:xfrm>
          <a:prstGeom xmlns:a="http://schemas.openxmlformats.org/drawingml/2006/main" prst="roundRect">
            <a:avLst>
              <a:gd name="adj" fmla="val 6742"/>
            </a:avLst>
          </a:prstGeom>
          <a:solidFill xmlns:a="http://schemas.openxmlformats.org/drawingml/2006/main">
            <a:srgbClr val="E8EA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7A7BA7B6-4271-46F4-848F-806080EB0C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62300" y="4629150"/>
            <a:ext cx="381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A7073"/>
                </a:solidFill>
              </a:defRPr>
            </a:pPr>
            <a:r>
              <a:rPr sz="900" b="1">
                <a:solidFill>
                  <a:srgbClr val="6A7073"/>
                </a:solidFill>
              </a:rPr>
              <a:t>06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DBCE6E6A-DED9-4D71-BBCB-D3DA1CEE44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62300" y="4972050"/>
            <a:ext cx="18288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B0E10"/>
                </a:solidFill>
              </a:defRPr>
            </a:pPr>
            <a:r>
              <a:rPr sz="1575" b="1">
                <a:solidFill>
                  <a:srgbClr val="0B0E10"/>
                </a:solidFill>
              </a:rPr>
              <a:t>Worker Accommodation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DA1A7CD0-6ECC-4F3B-A0CB-C0FB5A5987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62300" y="5743575"/>
            <a:ext cx="18288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6A7073"/>
                </a:solidFill>
              </a:defRPr>
            </a:pPr>
            <a:r>
              <a:rPr sz="825" b="1">
                <a:solidFill>
                  <a:srgbClr val="6A7073"/>
                </a:solidFill>
              </a:rPr>
              <a:t>DEMAND FIRST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CF34D7B5-0391-4C52-BB79-78DD166936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72100" y="4476750"/>
            <a:ext cx="2171700" cy="1695450"/>
          </a:xfrm>
          <a:prstGeom xmlns:a="http://schemas.openxmlformats.org/drawingml/2006/main" prst="roundRect">
            <a:avLst>
              <a:gd name="adj" fmla="val 6742"/>
            </a:avLst>
          </a:prstGeom>
          <a:solidFill xmlns:a="http://schemas.openxmlformats.org/drawingml/2006/main">
            <a:srgbClr val="E8EA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EFD24D12-B0B6-4787-B267-CA8CE49EF1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4629150"/>
            <a:ext cx="381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A7073"/>
                </a:solidFill>
              </a:defRPr>
            </a:pPr>
            <a:r>
              <a:rPr sz="900" b="1">
                <a:solidFill>
                  <a:srgbClr val="6A7073"/>
                </a:solidFill>
              </a:rPr>
              <a:t>07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93E3311B-B6A6-4FB2-AEFD-788C6F9035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4972050"/>
            <a:ext cx="18288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B0E10"/>
                </a:solidFill>
              </a:defRPr>
            </a:pPr>
            <a:r>
              <a:rPr sz="1575" b="1">
                <a:solidFill>
                  <a:srgbClr val="0B0E10"/>
                </a:solidFill>
              </a:rPr>
              <a:t>Aluminium + Facades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001B257C-49FA-415E-BE43-F742D2FE3F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5743575"/>
            <a:ext cx="18288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6A7073"/>
                </a:solidFill>
              </a:defRPr>
            </a:pPr>
            <a:r>
              <a:rPr sz="825" b="1">
                <a:solidFill>
                  <a:srgbClr val="6A7073"/>
                </a:solidFill>
              </a:rPr>
              <a:t>ASSET-LIGHT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0D07CCB5-A03E-46CB-BE95-A48F194888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53350" y="4476750"/>
            <a:ext cx="2171700" cy="1695450"/>
          </a:xfrm>
          <a:prstGeom xmlns:a="http://schemas.openxmlformats.org/drawingml/2006/main" prst="roundRect">
            <a:avLst>
              <a:gd name="adj" fmla="val 6742"/>
            </a:avLst>
          </a:prstGeom>
          <a:solidFill xmlns:a="http://schemas.openxmlformats.org/drawingml/2006/main">
            <a:srgbClr val="E8EA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1C2DFB06-4EE0-496D-9F10-0814B886E9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4629150"/>
            <a:ext cx="381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A7073"/>
                </a:solidFill>
              </a:defRPr>
            </a:pPr>
            <a:r>
              <a:rPr sz="900" b="1">
                <a:solidFill>
                  <a:srgbClr val="6A7073"/>
                </a:solidFill>
              </a:rPr>
              <a:t>08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C85F28C0-6C9F-4129-BBEC-7361043779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4972050"/>
            <a:ext cx="18288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B0E10"/>
                </a:solidFill>
              </a:defRPr>
            </a:pPr>
            <a:r>
              <a:rPr sz="1575" b="1">
                <a:solidFill>
                  <a:srgbClr val="0B0E10"/>
                </a:solidFill>
              </a:rPr>
              <a:t>Industrial Bakery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921EBF6E-7813-4E9D-9581-CBDBBF0499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5743575"/>
            <a:ext cx="18288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6A7073"/>
                </a:solidFill>
              </a:defRPr>
            </a:pPr>
            <a:r>
              <a:rPr sz="825" b="1">
                <a:solidFill>
                  <a:srgbClr val="6A7073"/>
                </a:solidFill>
              </a:rPr>
              <a:t>CONDITIONAL GO</a:t>
            </a:r>
          </a:p>
        </p:txBody>
      </p:sp>
    </p:spTree>
    <p:extLst>
      <p:ext uri="{BB962C8B-B14F-4D97-AF65-F5344CB8AC3E}">
        <p14:creationId xmlns:p14="http://schemas.microsoft.com/office/powerpoint/2010/main" val="1153173217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1F2F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4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c5ecad580b04df0"/>
          <a:stretch xmlns:a="http://schemas.openxmlformats.org/drawingml/2006/main"/>
        </p:blipFill>
        <p:spPr>
          <a:xfrm xmlns:a="http://schemas.openxmlformats.org/drawingml/2006/main">
            <a:off x="458116" y="257175"/>
            <a:ext cx="874468" cy="20955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24E7E85-60CE-43BE-886E-822C339CCD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276225"/>
            <a:ext cx="1428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0B0E10"/>
                </a:solidFill>
              </a:defRPr>
            </a:pPr>
            <a:r>
              <a:rPr sz="750" b="1">
                <a:solidFill>
                  <a:srgbClr val="0B0E10"/>
                </a:solidFill>
              </a:rPr>
              <a:t>NEW VENTURES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C6B2354-9AD6-4C11-BDA6-7EED1F930F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76225"/>
            <a:ext cx="300037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0B0E10"/>
                </a:solidFill>
              </a:defRPr>
            </a:pPr>
            <a:r>
              <a:rPr sz="825" b="1">
                <a:solidFill>
                  <a:srgbClr val="0B0E10"/>
                </a:solidFill>
              </a:rPr>
              <a:t>CAPITAL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AB6EE34-2971-4536-91D6-2168351D67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71437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6A7073"/>
                </a:solidFill>
              </a:defRPr>
            </a:pPr>
            <a:r>
              <a:rPr sz="750" b="1">
                <a:solidFill>
                  <a:srgbClr val="6A7073"/>
                </a:solidFill>
              </a:rPr>
              <a:t>PORTFOLIO / 08  ·  03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C6CFE47-D6C1-4814-8070-9243D1A7A2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7143750"/>
            <a:ext cx="3286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6A7073"/>
                </a:solidFill>
              </a:defRPr>
            </a:pPr>
            <a:r>
              <a:rPr sz="750" b="1">
                <a:solidFill>
                  <a:srgbClr val="6A7073"/>
                </a:solidFill>
              </a:rPr>
              <a:t>MASTER DATA LOCK · 31 AUGUST 2026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99AC1A3-CE09-41E1-85F9-10EAF7F044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38200"/>
            <a:ext cx="400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A7073"/>
                </a:solidFill>
              </a:defRPr>
            </a:pPr>
            <a:r>
              <a:rPr sz="900" b="1">
                <a:solidFill>
                  <a:srgbClr val="6A7073"/>
                </a:solidFill>
              </a:rPr>
              <a:t>02 · INITIAL COMMITMENT OR PLANNING BASIS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2FB511D-932C-4946-8D34-8E0B4D900C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62050"/>
            <a:ext cx="8953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0B0E10"/>
                </a:solidFill>
              </a:defRPr>
            </a:pPr>
            <a:r>
              <a:rPr sz="3000" b="1">
                <a:solidFill>
                  <a:srgbClr val="0B0E10"/>
                </a:solidFill>
              </a:rPr>
              <a:t>Capital is not comparable until the entry model is fixed.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165DEA3-05C9-4210-A4F6-07BB648380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495550"/>
            <a:ext cx="3429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A7073"/>
                </a:solidFill>
              </a:defRPr>
            </a:pPr>
            <a:r>
              <a:rPr sz="900" b="1">
                <a:solidFill>
                  <a:srgbClr val="6A7073"/>
                </a:solidFill>
              </a:rPr>
              <a:t>01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506E861-EF0A-409F-AEF9-3E2416B914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2476500"/>
            <a:ext cx="22383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B0E10"/>
                </a:solidFill>
              </a:defRPr>
            </a:pPr>
            <a:r>
              <a:rPr sz="1350" b="1">
                <a:solidFill>
                  <a:srgbClr val="0B0E10"/>
                </a:solidFill>
              </a:rPr>
              <a:t>B2B Warehousing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574A068-7799-456E-8CD2-2759732477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0900" y="2457450"/>
            <a:ext cx="1905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1575" b="1">
                <a:solidFill>
                  <a:srgbClr val="0B0E10"/>
                </a:solidFill>
              </a:defRPr>
            </a:pPr>
            <a:r>
              <a:rPr sz="1575" b="1">
                <a:solidFill>
                  <a:srgbClr val="0B0E10"/>
                </a:solidFill>
              </a:rPr>
              <a:t>AED 46-73M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E180578-F56F-4DC3-B3CB-3A40677DB5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028950"/>
            <a:ext cx="4686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DD1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8D8CA13-A31E-490A-B148-344B3C2419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19725" y="2495550"/>
            <a:ext cx="3429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A7073"/>
                </a:solidFill>
              </a:defRPr>
            </a:pPr>
            <a:r>
              <a:rPr sz="900" b="1">
                <a:solidFill>
                  <a:srgbClr val="6A7073"/>
                </a:solidFill>
              </a:rPr>
              <a:t>02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0C2864F-FBC8-45E8-B309-02950EEA7C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76925" y="2476500"/>
            <a:ext cx="22383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B0E10"/>
                </a:solidFill>
              </a:defRPr>
            </a:pPr>
            <a:r>
              <a:rPr sz="1350" b="1">
                <a:solidFill>
                  <a:srgbClr val="0B0E10"/>
                </a:solidFill>
              </a:rPr>
              <a:t>Alfa Home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D3886AF-9D78-4D44-9479-318C27D22D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01025" y="2457450"/>
            <a:ext cx="1905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1575" b="1">
                <a:solidFill>
                  <a:srgbClr val="0B0E10"/>
                </a:solidFill>
              </a:defRPr>
            </a:pPr>
            <a:r>
              <a:rPr sz="1575" b="1">
                <a:solidFill>
                  <a:srgbClr val="0B0E10"/>
                </a:solidFill>
              </a:rPr>
              <a:t>AED 20-50M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7800842-FA4C-4C5A-832F-8B31ECDD83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19725" y="3028950"/>
            <a:ext cx="4686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DD1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44ED33E-93FC-4670-9BAB-6EB1CBE9EF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86150"/>
            <a:ext cx="3429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A7073"/>
                </a:solidFill>
              </a:defRPr>
            </a:pPr>
            <a:r>
              <a:rPr sz="900" b="1">
                <a:solidFill>
                  <a:srgbClr val="6A7073"/>
                </a:solidFill>
              </a:rPr>
              <a:t>03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4354E83-F077-4119-BF37-76C2F48FF8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467100"/>
            <a:ext cx="22383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B0E10"/>
                </a:solidFill>
              </a:defRPr>
            </a:pPr>
            <a:r>
              <a:rPr sz="1350" b="1">
                <a:solidFill>
                  <a:srgbClr val="0B0E10"/>
                </a:solidFill>
              </a:rPr>
              <a:t>Business Bay Offices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C6450D0-D831-46F1-8CDC-11F77D3CD3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0900" y="3448050"/>
            <a:ext cx="1905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1575" b="1">
                <a:solidFill>
                  <a:srgbClr val="0B0E10"/>
                </a:solidFill>
              </a:defRPr>
            </a:pPr>
            <a:r>
              <a:rPr sz="1575" b="1">
                <a:solidFill>
                  <a:srgbClr val="0B0E10"/>
                </a:solidFill>
              </a:rPr>
              <a:t>AED 27.37M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18FA1C9-C015-498D-AD7B-D99F2DC0B2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19550"/>
            <a:ext cx="4686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DD1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90DA1C2-4A99-4C29-9F77-0ECC83BD18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19725" y="3486150"/>
            <a:ext cx="3429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A7073"/>
                </a:solidFill>
              </a:defRPr>
            </a:pPr>
            <a:r>
              <a:rPr sz="900" b="1">
                <a:solidFill>
                  <a:srgbClr val="6A7073"/>
                </a:solidFill>
              </a:rPr>
              <a:t>04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E7BD197-5DF6-43EC-AC8A-434C7A38D7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76925" y="3467100"/>
            <a:ext cx="22383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B0E10"/>
                </a:solidFill>
              </a:defRPr>
            </a:pPr>
            <a:r>
              <a:rPr sz="1350" b="1">
                <a:solidFill>
                  <a:srgbClr val="0B0E10"/>
                </a:solidFill>
              </a:rPr>
              <a:t>KLIGO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9D5CF6F-20CA-4DF6-91FB-4680A8BEA6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01025" y="3448050"/>
            <a:ext cx="1905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1575" b="1">
                <a:solidFill>
                  <a:srgbClr val="0B0E10"/>
                </a:solidFill>
              </a:defRPr>
            </a:pPr>
            <a:r>
              <a:rPr sz="1575" b="1">
                <a:solidFill>
                  <a:srgbClr val="0B0E10"/>
                </a:solidFill>
              </a:rPr>
              <a:t>90-DAY PILOT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687E5C1-75BC-49BE-984A-9302C74B91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19725" y="4019550"/>
            <a:ext cx="4686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DD1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F5B19408-DF44-4B89-B9E6-609C54ABF5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76750"/>
            <a:ext cx="3429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A7073"/>
                </a:solidFill>
              </a:defRPr>
            </a:pPr>
            <a:r>
              <a:rPr sz="900" b="1">
                <a:solidFill>
                  <a:srgbClr val="6A7073"/>
                </a:solidFill>
              </a:rPr>
              <a:t>05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060028AD-7731-454F-8E7E-E5F8BA3ACC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4457700"/>
            <a:ext cx="22383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B0E10"/>
                </a:solidFill>
              </a:defRPr>
            </a:pPr>
            <a:r>
              <a:rPr sz="1350" b="1">
                <a:solidFill>
                  <a:srgbClr val="0B0E10"/>
                </a:solidFill>
              </a:rPr>
              <a:t>Asphalt + Concrete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E7092A61-735D-4278-9D62-4117784659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0900" y="4438650"/>
            <a:ext cx="1905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1575" b="1">
                <a:solidFill>
                  <a:srgbClr val="0B0E10"/>
                </a:solidFill>
              </a:defRPr>
            </a:pPr>
            <a:r>
              <a:rPr sz="1575" b="1">
                <a:solidFill>
                  <a:srgbClr val="0B0E10"/>
                </a:solidFill>
              </a:rPr>
              <a:t>~AED 47M / 5.188M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3A659C8C-DAF2-4415-ABF2-4CBA159B04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010150"/>
            <a:ext cx="4686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DD1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C34B78B3-EE51-41D9-A687-A1B83C4F91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19725" y="4476750"/>
            <a:ext cx="3429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A7073"/>
                </a:solidFill>
              </a:defRPr>
            </a:pPr>
            <a:r>
              <a:rPr sz="900" b="1">
                <a:solidFill>
                  <a:srgbClr val="6A7073"/>
                </a:solidFill>
              </a:rPr>
              <a:t>06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492F6210-C056-499D-AA58-AB01D470CE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76925" y="4457700"/>
            <a:ext cx="22383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B0E10"/>
                </a:solidFill>
              </a:defRPr>
            </a:pPr>
            <a:r>
              <a:rPr sz="1350" b="1">
                <a:solidFill>
                  <a:srgbClr val="0B0E10"/>
                </a:solidFill>
              </a:rPr>
              <a:t>Worker Accommodation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DEBD243B-89DA-4315-BAED-7053A16844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01025" y="4438650"/>
            <a:ext cx="1905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1575" b="1">
                <a:solidFill>
                  <a:srgbClr val="0B0E10"/>
                </a:solidFill>
              </a:defRPr>
            </a:pPr>
            <a:r>
              <a:rPr sz="1575" b="1">
                <a:solidFill>
                  <a:srgbClr val="0B0E10"/>
                </a:solidFill>
              </a:rPr>
              <a:t>AED 5.76M PILOT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A8672824-100B-46BC-92E8-C43B74162A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19725" y="5010150"/>
            <a:ext cx="4686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DD1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07B28CD3-9E73-4F93-B2F4-C39EB4BAE7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467350"/>
            <a:ext cx="3429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A7073"/>
                </a:solidFill>
              </a:defRPr>
            </a:pPr>
            <a:r>
              <a:rPr sz="900" b="1">
                <a:solidFill>
                  <a:srgbClr val="6A7073"/>
                </a:solidFill>
              </a:rPr>
              <a:t>07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9FA3B827-244D-4ECF-BA71-F53AB2CC52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5448300"/>
            <a:ext cx="22383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B0E10"/>
                </a:solidFill>
              </a:defRPr>
            </a:pPr>
            <a:r>
              <a:rPr sz="1350" b="1">
                <a:solidFill>
                  <a:srgbClr val="0B0E10"/>
                </a:solidFill>
              </a:rPr>
              <a:t>Aluminium + Facades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A4CBE54A-C6D5-42D1-A963-B2FA041A19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0900" y="5429250"/>
            <a:ext cx="1905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1575" b="1">
                <a:solidFill>
                  <a:srgbClr val="0B0E10"/>
                </a:solidFill>
              </a:defRPr>
            </a:pPr>
            <a:r>
              <a:rPr sz="1575" b="1">
                <a:solidFill>
                  <a:srgbClr val="0B0E10"/>
                </a:solidFill>
              </a:rPr>
              <a:t>AED 7.0M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34F1059F-4F4A-46AF-8CF1-4E5107ED1B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000750"/>
            <a:ext cx="4686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DD1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89078751-F07C-4F41-B9A9-B6D0BEE4A5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19725" y="5467350"/>
            <a:ext cx="3429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A7073"/>
                </a:solidFill>
              </a:defRPr>
            </a:pPr>
            <a:r>
              <a:rPr sz="900" b="1">
                <a:solidFill>
                  <a:srgbClr val="6A7073"/>
                </a:solidFill>
              </a:rPr>
              <a:t>08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07AEED82-DCAD-4C1A-9DE8-1AF382ADE3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76925" y="5448300"/>
            <a:ext cx="22383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B0E10"/>
                </a:solidFill>
              </a:defRPr>
            </a:pPr>
            <a:r>
              <a:rPr sz="1350" b="1">
                <a:solidFill>
                  <a:srgbClr val="0B0E10"/>
                </a:solidFill>
              </a:rPr>
              <a:t>Industrial Bakery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BCF48273-A8F0-45F7-A7C5-626E9A3691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01025" y="5429250"/>
            <a:ext cx="1905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1575" b="1">
                <a:solidFill>
                  <a:srgbClr val="0B0E10"/>
                </a:solidFill>
              </a:defRPr>
            </a:pPr>
            <a:r>
              <a:rPr sz="1575" b="1">
                <a:solidFill>
                  <a:srgbClr val="0B0E10"/>
                </a:solidFill>
              </a:rPr>
              <a:t>AED 4.0-4.5M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AD73C177-318C-4360-B2D9-DB219E647E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19725" y="6000750"/>
            <a:ext cx="4686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DD1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D648E3B1-7E31-48A8-8FF8-6A90DDEB30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67500"/>
            <a:ext cx="857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6A7073"/>
                </a:solidFill>
              </a:defRPr>
            </a:pPr>
            <a:r>
              <a:rPr sz="1125" b="1">
                <a:solidFill>
                  <a:srgbClr val="6A7073"/>
                </a:solidFill>
              </a:rPr>
              <a:t>Figures are format-specific and must not be added into one portfolio requirement.</a:t>
            </a:r>
          </a:p>
        </p:txBody>
      </p:sp>
    </p:spTree>
    <p:extLst>
      <p:ext uri="{BB962C8B-B14F-4D97-AF65-F5344CB8AC3E}">
        <p14:creationId xmlns:p14="http://schemas.microsoft.com/office/powerpoint/2010/main" val="1063784194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B0E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23c448efcb34cc9"/>
          <a:stretch xmlns:a="http://schemas.openxmlformats.org/drawingml/2006/main"/>
        </p:blipFill>
        <p:spPr>
          <a:xfrm xmlns:a="http://schemas.openxmlformats.org/drawingml/2006/main">
            <a:off x="458116" y="257175"/>
            <a:ext cx="874468" cy="20955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847517C-9A91-4C0D-9180-36E7B634D0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276225"/>
            <a:ext cx="1428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FFFFFF"/>
                </a:solidFill>
              </a:defRPr>
            </a:pPr>
            <a:r>
              <a:rPr sz="750" b="1">
                <a:solidFill>
                  <a:srgbClr val="FFFFFF"/>
                </a:solidFill>
              </a:rPr>
              <a:t>NEW VENTURES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346B2D4-4C24-4C94-B710-A1DBB16850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76225"/>
            <a:ext cx="300037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MARKET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C5C5738-B898-467A-9D2E-6331C3C77C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71437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B7BCBE"/>
                </a:solidFill>
              </a:defRPr>
            </a:pPr>
            <a:r>
              <a:rPr sz="750" b="1">
                <a:solidFill>
                  <a:srgbClr val="B7BCBE"/>
                </a:solidFill>
              </a:rPr>
              <a:t>PORTFOLIO / 08  ·  04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6FEB160-97C1-46A7-89CF-53D5ECB932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7143750"/>
            <a:ext cx="3286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B7BCBE"/>
                </a:solidFill>
              </a:defRPr>
            </a:pPr>
            <a:r>
              <a:rPr sz="750" b="1">
                <a:solidFill>
                  <a:srgbClr val="B7BCBE"/>
                </a:solidFill>
              </a:rPr>
              <a:t>MASTER DATA LOCK · 31 AUGUST 2026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1BC929C-E50F-4F7A-9CCD-A49343F264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38200"/>
            <a:ext cx="400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C1C6C8"/>
                </a:solidFill>
              </a:defRPr>
            </a:pPr>
            <a:r>
              <a:rPr sz="900" b="1">
                <a:solidFill>
                  <a:srgbClr val="C1C6C8"/>
                </a:solidFill>
              </a:rPr>
              <a:t>03 · REVENUE POTENTIAL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3CD4C46-DC59-4712-877C-A98FFC9297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62050"/>
            <a:ext cx="8953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FFFFFF"/>
                </a:solidFill>
              </a:defRPr>
            </a:pPr>
            <a:r>
              <a:rPr sz="3000" b="1">
                <a:solidFill>
                  <a:srgbClr val="FFFFFF"/>
                </a:solidFill>
              </a:rPr>
              <a:t>Use a market funnel only where the research supports one.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A546457-442A-4D03-A112-32A25A8C85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495550"/>
            <a:ext cx="1714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A8AEB0"/>
                </a:solidFill>
              </a:defRPr>
            </a:pPr>
            <a:r>
              <a:rPr sz="825" b="1">
                <a:solidFill>
                  <a:srgbClr val="A8AEB0"/>
                </a:solidFill>
              </a:rPr>
              <a:t>VENTURE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7501BEF-305B-450B-8674-1D7EBB69ED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0375" y="2495550"/>
            <a:ext cx="1809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A8AEB0"/>
                </a:solidFill>
              </a:defRPr>
            </a:pPr>
            <a:r>
              <a:rPr sz="825" b="1">
                <a:solidFill>
                  <a:srgbClr val="A8AEB0"/>
                </a:solidFill>
              </a:rPr>
              <a:t>BROAD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9ED1BE2-2467-43F9-B9D8-857E5C74CF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86375" y="2495550"/>
            <a:ext cx="1809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A8AEB0"/>
                </a:solidFill>
              </a:defRPr>
            </a:pPr>
            <a:r>
              <a:rPr sz="825" b="1">
                <a:solidFill>
                  <a:srgbClr val="A8AEB0"/>
                </a:solidFill>
              </a:rPr>
              <a:t>SERVICEABLE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939E0AA-B329-43AC-917A-C6916E3E2F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62875" y="249555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A8AEB0"/>
                </a:solidFill>
              </a:defRPr>
            </a:pPr>
            <a:r>
              <a:rPr sz="825" b="1">
                <a:solidFill>
                  <a:srgbClr val="A8AEB0"/>
                </a:solidFill>
              </a:rPr>
              <a:t>OBTAINABLE / PLAN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27BF2BA-F18E-4DD5-B66F-DA4BA089F2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000375"/>
            <a:ext cx="1905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FFFFFF"/>
                </a:solidFill>
              </a:defRPr>
            </a:pPr>
            <a:r>
              <a:rPr sz="1575" b="1">
                <a:solidFill>
                  <a:srgbClr val="FFFFFF"/>
                </a:solidFill>
              </a:rPr>
              <a:t>KLIGO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B51E9FB-F0B3-491E-914A-6AD75EE7F3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0375" y="3000375"/>
            <a:ext cx="1905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FFFFFF"/>
                </a:solidFill>
              </a:defRPr>
            </a:pPr>
            <a:r>
              <a:rPr sz="1575" b="1">
                <a:solidFill>
                  <a:srgbClr val="FFFFFF"/>
                </a:solidFill>
              </a:rPr>
              <a:t>NIS 10.1B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EB29318-0F29-4B37-9AB2-286BDB5FCB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86375" y="3000375"/>
            <a:ext cx="2095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FFFFFF"/>
                </a:solidFill>
              </a:defRPr>
            </a:pPr>
            <a:r>
              <a:rPr sz="1575" b="1">
                <a:solidFill>
                  <a:srgbClr val="FFFFFF"/>
                </a:solidFill>
              </a:rPr>
              <a:t>NIS 1.5B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AC1CF89-6A5C-4810-A4D5-EB0B65D48F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62875" y="3000375"/>
            <a:ext cx="20478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1575" b="1">
                <a:solidFill>
                  <a:srgbClr val="FFFFFF"/>
                </a:solidFill>
              </a:defRPr>
            </a:pPr>
            <a:r>
              <a:rPr sz="1575" b="1">
                <a:solidFill>
                  <a:srgbClr val="FFFFFF"/>
                </a:solidFill>
              </a:rPr>
              <a:t>NIS 75-120M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1ABF9A5-5393-4039-8531-975D2A5240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62875" y="3324225"/>
            <a:ext cx="20478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A8AEB0"/>
                </a:solidFill>
              </a:defRPr>
            </a:pPr>
            <a:r>
              <a:rPr sz="750" b="1">
                <a:solidFill>
                  <a:srgbClr val="A8AEB0"/>
                </a:solidFill>
              </a:rPr>
              <a:t>GMV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A8C55C1-5FF0-4A7B-9D05-76FB7C99D3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29025"/>
            <a:ext cx="924877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83D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22BB110-19CF-445C-9BC1-79CE1B3F9B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876675"/>
            <a:ext cx="1905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FFFFFF"/>
                </a:solidFill>
              </a:defRPr>
            </a:pPr>
            <a:r>
              <a:rPr sz="1575" b="1">
                <a:solidFill>
                  <a:srgbClr val="FFFFFF"/>
                </a:solidFill>
              </a:rPr>
              <a:t>Facades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B208AC3-322B-48D5-B579-B92E806457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0375" y="3876675"/>
            <a:ext cx="1905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FFFFFF"/>
                </a:solidFill>
              </a:defRPr>
            </a:pPr>
            <a:r>
              <a:rPr sz="1575" b="1">
                <a:solidFill>
                  <a:srgbClr val="FFFFFF"/>
                </a:solidFill>
              </a:rPr>
              <a:t>AED 7.82B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B6E83EA-AD11-4DD3-B170-D7CB9A2E45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86375" y="3876675"/>
            <a:ext cx="2095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FFFFFF"/>
                </a:solidFill>
              </a:defRPr>
            </a:pPr>
            <a:r>
              <a:rPr sz="1575" b="1">
                <a:solidFill>
                  <a:srgbClr val="FFFFFF"/>
                </a:solidFill>
              </a:rPr>
              <a:t>AED 1.63-2.63B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6B61EA4-C649-41B6-B3EB-88A9BB453E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62875" y="3876675"/>
            <a:ext cx="20478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1575" b="1">
                <a:solidFill>
                  <a:srgbClr val="FFFFFF"/>
                </a:solidFill>
              </a:defRPr>
            </a:pPr>
            <a:r>
              <a:rPr sz="1575" b="1">
                <a:solidFill>
                  <a:srgbClr val="FFFFFF"/>
                </a:solidFill>
              </a:rPr>
              <a:t>AED 40-70M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88C0694-386D-4DBC-877A-167EEF150A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62875" y="4200525"/>
            <a:ext cx="20478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A8AEB0"/>
                </a:solidFill>
              </a:defRPr>
            </a:pPr>
            <a:r>
              <a:rPr sz="750" b="1">
                <a:solidFill>
                  <a:srgbClr val="A8AEB0"/>
                </a:solidFill>
              </a:rPr>
              <a:t>REVENUE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D4B45845-84BA-40CD-9F7F-642487BBF8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05325"/>
            <a:ext cx="924877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83D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969323F-3545-4745-8F4A-F7C6A29B40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752975"/>
            <a:ext cx="1905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FFFFFF"/>
                </a:solidFill>
              </a:defRPr>
            </a:pPr>
            <a:r>
              <a:rPr sz="1575" b="1">
                <a:solidFill>
                  <a:srgbClr val="FFFFFF"/>
                </a:solidFill>
              </a:rPr>
              <a:t>Offices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BA4411B1-6CBF-4A1A-91AE-55F5BB67D7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0375" y="4752975"/>
            <a:ext cx="1905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FFFFFF"/>
                </a:solidFill>
              </a:defRPr>
            </a:pPr>
            <a:r>
              <a:rPr sz="1575" b="1">
                <a:solidFill>
                  <a:srgbClr val="FFFFFF"/>
                </a:solidFill>
              </a:rPr>
              <a:t>AED 0.76-1.07B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A9DDCFDB-8823-4658-8114-8BC7898E24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86375" y="4752975"/>
            <a:ext cx="2095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FFFFFF"/>
                </a:solidFill>
              </a:defRPr>
            </a:pPr>
            <a:r>
              <a:rPr sz="1575" b="1">
                <a:solidFill>
                  <a:srgbClr val="FFFFFF"/>
                </a:solidFill>
              </a:rPr>
              <a:t>AED 267-480M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D6DAABFB-822C-44E6-8E04-F00E2E3811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62875" y="4752975"/>
            <a:ext cx="20478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1575" b="1">
                <a:solidFill>
                  <a:srgbClr val="FFFFFF"/>
                </a:solidFill>
              </a:defRPr>
            </a:pPr>
            <a:r>
              <a:rPr sz="1575" b="1">
                <a:solidFill>
                  <a:srgbClr val="FFFFFF"/>
                </a:solidFill>
              </a:rPr>
              <a:t>AED 3.16M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2B587A31-8060-447E-B943-B49F8D1ED1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62875" y="5076825"/>
            <a:ext cx="20478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A8AEB0"/>
                </a:solidFill>
              </a:defRPr>
            </a:pPr>
            <a:r>
              <a:rPr sz="750" b="1">
                <a:solidFill>
                  <a:srgbClr val="A8AEB0"/>
                </a:solidFill>
              </a:rPr>
              <a:t>REVENUE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103C75EE-072A-44DA-9D87-D501840BC7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381625"/>
            <a:ext cx="924877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83D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AEAB454F-CEFF-4796-B0C7-AEC8BF3FC5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629275"/>
            <a:ext cx="1905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FFFFFF"/>
                </a:solidFill>
              </a:defRPr>
            </a:pPr>
            <a:r>
              <a:rPr sz="1575" b="1">
                <a:solidFill>
                  <a:srgbClr val="FFFFFF"/>
                </a:solidFill>
              </a:rPr>
              <a:t>Bakery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5B397542-868F-498F-B41D-6A51A04F8F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0375" y="5629275"/>
            <a:ext cx="1905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FFFFFF"/>
                </a:solidFill>
              </a:defRPr>
            </a:pPr>
            <a:r>
              <a:rPr sz="1575" b="1">
                <a:solidFill>
                  <a:srgbClr val="FFFFFF"/>
                </a:solidFill>
              </a:rPr>
              <a:t>NOT LOCKED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8F3F8ADA-33CD-4DA3-B7BE-4129D0D895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86375" y="5629275"/>
            <a:ext cx="2095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FFFFFF"/>
                </a:solidFill>
              </a:defRPr>
            </a:pPr>
            <a:r>
              <a:rPr sz="1575" b="1">
                <a:solidFill>
                  <a:srgbClr val="FFFFFF"/>
                </a:solidFill>
              </a:rPr>
              <a:t>AED 344-447M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7E8E494C-5B23-40C1-BFB8-A40177C008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62875" y="5629275"/>
            <a:ext cx="20478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1575" b="1">
                <a:solidFill>
                  <a:srgbClr val="FFFFFF"/>
                </a:solidFill>
              </a:defRPr>
            </a:pPr>
            <a:r>
              <a:rPr sz="1575" b="1">
                <a:solidFill>
                  <a:srgbClr val="FFFFFF"/>
                </a:solidFill>
              </a:rPr>
              <a:t>AED 6.8M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BA16C4C6-0F72-4B0F-A456-FB3C6F81DC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62875" y="5953125"/>
            <a:ext cx="20478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A8AEB0"/>
                </a:solidFill>
              </a:defRPr>
            </a:pPr>
            <a:r>
              <a:rPr sz="750" b="1">
                <a:solidFill>
                  <a:srgbClr val="A8AEB0"/>
                </a:solidFill>
              </a:rPr>
              <a:t>REVENUE PLAN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BACDFAE2-C88D-4689-8024-EB38811861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57925"/>
            <a:ext cx="924877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83D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1A4CECBA-5353-40AD-B48B-477C335234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705600"/>
            <a:ext cx="8858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BFC4C6"/>
                </a:solidFill>
              </a:defRPr>
            </a:pPr>
            <a:r>
              <a:rPr sz="1125" b="1">
                <a:solidFill>
                  <a:srgbClr val="BFC4C6"/>
                </a:solidFill>
              </a:rPr>
              <a:t>Warehousing, Alfa Home and Asphalt + Concrete retain explicit market-data gaps.</a:t>
            </a:r>
          </a:p>
        </p:txBody>
      </p:sp>
    </p:spTree>
    <p:extLst>
      <p:ext uri="{BB962C8B-B14F-4D97-AF65-F5344CB8AC3E}">
        <p14:creationId xmlns:p14="http://schemas.microsoft.com/office/powerpoint/2010/main" val="1842970923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9325aa07b1e4773"/>
          <a:stretch xmlns:a="http://schemas.openxmlformats.org/drawingml/2006/main"/>
        </p:blipFill>
        <p:spPr>
          <a:xfrm xmlns:a="http://schemas.openxmlformats.org/drawingml/2006/main">
            <a:off x="458116" y="257175"/>
            <a:ext cx="874468" cy="20955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191550E-0036-4088-998B-7D4499A372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276225"/>
            <a:ext cx="1428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0B0E10"/>
                </a:solidFill>
              </a:defRPr>
            </a:pPr>
            <a:r>
              <a:rPr sz="750" b="1">
                <a:solidFill>
                  <a:srgbClr val="0B0E10"/>
                </a:solidFill>
              </a:rPr>
              <a:t>NEW VENTURES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627E8AD-5C6F-4EF6-9D7D-CFBAFE0F5E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76225"/>
            <a:ext cx="300037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0B0E10"/>
                </a:solidFill>
              </a:defRPr>
            </a:pPr>
            <a:r>
              <a:rPr sz="825" b="1">
                <a:solidFill>
                  <a:srgbClr val="0B0E10"/>
                </a:solidFill>
              </a:rPr>
              <a:t>RETURN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0EEC00C-A69D-4276-B8EF-7AB8B31F6B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71437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6A7073"/>
                </a:solidFill>
              </a:defRPr>
            </a:pPr>
            <a:r>
              <a:rPr sz="750" b="1">
                <a:solidFill>
                  <a:srgbClr val="6A7073"/>
                </a:solidFill>
              </a:rPr>
              <a:t>PORTFOLIO / 08  ·  05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074F2DB-EFEA-4F25-870C-DB2F354519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7143750"/>
            <a:ext cx="3286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6A7073"/>
                </a:solidFill>
              </a:defRPr>
            </a:pPr>
            <a:r>
              <a:rPr sz="750" b="1">
                <a:solidFill>
                  <a:srgbClr val="6A7073"/>
                </a:solidFill>
              </a:rPr>
              <a:t>MASTER DATA LOCK · 31 AUGUST 2026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C028E9B-0282-4355-AC9F-1F473EA997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38200"/>
            <a:ext cx="400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A7073"/>
                </a:solidFill>
              </a:defRPr>
            </a:pPr>
            <a:r>
              <a:rPr sz="900" b="1">
                <a:solidFill>
                  <a:srgbClr val="6A7073"/>
                </a:solidFill>
              </a:rPr>
              <a:t>04 · MODELLED BASE CASES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8C0F795-23BF-45FE-B15F-1CF4865E11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62050"/>
            <a:ext cx="8953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0B0E10"/>
                </a:solidFill>
              </a:defRPr>
            </a:pPr>
            <a:r>
              <a:rPr sz="3000" b="1">
                <a:solidFill>
                  <a:srgbClr val="0B0E10"/>
                </a:solidFill>
              </a:rPr>
              <a:t>Return profiles differ in quality, not only magnitude.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DB4F73A-8FBE-4CEB-82C0-BD8053E890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790825"/>
            <a:ext cx="2286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0B0E10"/>
                </a:solidFill>
              </a:defRPr>
            </a:pPr>
            <a:r>
              <a:rPr sz="1425" b="1">
                <a:solidFill>
                  <a:srgbClr val="0B0E10"/>
                </a:solidFill>
              </a:rPr>
              <a:t>Business Bay Offices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12CE05C-5D15-423E-A00C-4ED8903863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52750" y="2714625"/>
            <a:ext cx="952500" cy="51435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B9BEC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A79A255-455E-462C-8F6D-9F75FA63D1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762250"/>
            <a:ext cx="1714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1875" b="1">
                <a:solidFill>
                  <a:srgbClr val="0B0E10"/>
                </a:solidFill>
              </a:defRPr>
            </a:pPr>
            <a:r>
              <a:rPr sz="1875" b="1">
                <a:solidFill>
                  <a:srgbClr val="0B0E10"/>
                </a:solidFill>
              </a:rPr>
              <a:t>6.7%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1BA0FA6-D427-45C0-9D3B-F339DACEFC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552825"/>
            <a:ext cx="2286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0B0E10"/>
                </a:solidFill>
              </a:defRPr>
            </a:pPr>
            <a:r>
              <a:rPr sz="1425" b="1">
                <a:solidFill>
                  <a:srgbClr val="0B0E10"/>
                </a:solidFill>
              </a:rPr>
              <a:t>B2B Warehousing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566251E-AECF-42F7-9AE8-187DDA7DD8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52750" y="3476625"/>
            <a:ext cx="2095500" cy="51435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0B0E1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BC2CA93-E0C5-42CA-A8F4-AA5352C039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3524250"/>
            <a:ext cx="1714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1875" b="1">
                <a:solidFill>
                  <a:srgbClr val="0B0E10"/>
                </a:solidFill>
              </a:defRPr>
            </a:pPr>
            <a:r>
              <a:rPr sz="1875" b="1">
                <a:solidFill>
                  <a:srgbClr val="0B0E10"/>
                </a:solidFill>
              </a:rPr>
              <a:t>12-15%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AF7E1CD-40AB-4790-936C-B04A2800EE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314825"/>
            <a:ext cx="2286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0B0E10"/>
                </a:solidFill>
              </a:defRPr>
            </a:pPr>
            <a:r>
              <a:rPr sz="1425" b="1">
                <a:solidFill>
                  <a:srgbClr val="0B0E10"/>
                </a:solidFill>
              </a:rPr>
              <a:t>Worker Accommodation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0A496A2-F983-4CB3-8B38-0E2521E69A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52750" y="4238625"/>
            <a:ext cx="3429000" cy="51435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B9BEC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3AFBDD8-A07B-4D4E-8209-D36796E3AA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4286250"/>
            <a:ext cx="1714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1875" b="1">
                <a:solidFill>
                  <a:srgbClr val="0B0E10"/>
                </a:solidFill>
              </a:defRPr>
            </a:pPr>
            <a:r>
              <a:rPr sz="1875" b="1">
                <a:solidFill>
                  <a:srgbClr val="0B0E10"/>
                </a:solidFill>
              </a:rPr>
              <a:t>13.7-26.6%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1C202A3-702A-4F8F-A60B-5C3B3F2D9B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076825"/>
            <a:ext cx="2286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0B0E10"/>
                </a:solidFill>
              </a:defRPr>
            </a:pPr>
            <a:r>
              <a:rPr sz="1425" b="1">
                <a:solidFill>
                  <a:srgbClr val="0B0E10"/>
                </a:solidFill>
              </a:rPr>
              <a:t>Industrial Bakery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34031D0-2D22-42B3-8B4D-0039FFA91D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52750" y="5000625"/>
            <a:ext cx="2667000" cy="51435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B9BEC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70B5DB5-0015-42A0-8CF0-0F1F12D022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5048250"/>
            <a:ext cx="1714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1875" b="1">
                <a:solidFill>
                  <a:srgbClr val="0B0E10"/>
                </a:solidFill>
              </a:defRPr>
            </a:pPr>
            <a:r>
              <a:rPr sz="1875" b="1">
                <a:solidFill>
                  <a:srgbClr val="0B0E10"/>
                </a:solidFill>
              </a:rPr>
              <a:t>~20%*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7AF8C24-42C9-430C-9304-BF6051D61B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838825"/>
            <a:ext cx="2286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0B0E10"/>
                </a:solidFill>
              </a:defRPr>
            </a:pPr>
            <a:r>
              <a:rPr sz="1425" b="1">
                <a:solidFill>
                  <a:srgbClr val="0B0E10"/>
                </a:solidFill>
              </a:rPr>
              <a:t>Aluminium + Facades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BB73B11-2D3E-42DA-AB52-9CF0A57A65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52750" y="5762625"/>
            <a:ext cx="4857750" cy="51435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B9BEC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BF47B3A-AF04-40C0-A3C0-F666807515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5810250"/>
            <a:ext cx="1714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1875" b="1">
                <a:solidFill>
                  <a:srgbClr val="0B0E10"/>
                </a:solidFill>
              </a:defRPr>
            </a:pPr>
            <a:r>
              <a:rPr sz="1875" b="1">
                <a:solidFill>
                  <a:srgbClr val="0B0E10"/>
                </a:solidFill>
              </a:rPr>
              <a:t>40.6%*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7C053CA2-2D1A-4A2A-BBC1-18F73022E7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72250"/>
            <a:ext cx="9334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6A7073"/>
                </a:solidFill>
              </a:defRPr>
            </a:pPr>
            <a:r>
              <a:rPr sz="1050" b="1">
                <a:solidFill>
                  <a:srgbClr val="6A7073"/>
                </a:solidFill>
              </a:rPr>
              <a:t>* Includes terminal value. Alfa Home, KLIGO and Asphalt + Concrete do not have an approved return case.</a:t>
            </a:r>
          </a:p>
        </p:txBody>
      </p:sp>
    </p:spTree>
    <p:extLst>
      <p:ext uri="{BB962C8B-B14F-4D97-AF65-F5344CB8AC3E}">
        <p14:creationId xmlns:p14="http://schemas.microsoft.com/office/powerpoint/2010/main" val="149027508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1F2F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4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25e7f6641e74ca1"/>
          <a:stretch xmlns:a="http://schemas.openxmlformats.org/drawingml/2006/main"/>
        </p:blipFill>
        <p:spPr>
          <a:xfrm xmlns:a="http://schemas.openxmlformats.org/drawingml/2006/main">
            <a:off x="458116" y="257175"/>
            <a:ext cx="874468" cy="20955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7E43A87-D410-4C19-A0CA-B9D26788CF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276225"/>
            <a:ext cx="1428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0B0E10"/>
                </a:solidFill>
              </a:defRPr>
            </a:pPr>
            <a:r>
              <a:rPr sz="750" b="1">
                <a:solidFill>
                  <a:srgbClr val="0B0E10"/>
                </a:solidFill>
              </a:rPr>
              <a:t>NEW VENTURES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16B3D25-E6B5-4335-95E0-91034BEBE1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76225"/>
            <a:ext cx="300037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0B0E10"/>
                </a:solidFill>
              </a:defRPr>
            </a:pPr>
            <a:r>
              <a:rPr sz="825" b="1">
                <a:solidFill>
                  <a:srgbClr val="0B0E10"/>
                </a:solidFill>
              </a:rPr>
              <a:t>GATES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2CB20DD-51A1-4F5C-92B3-8144D7C84E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71437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6A7073"/>
                </a:solidFill>
              </a:defRPr>
            </a:pPr>
            <a:r>
              <a:rPr sz="750" b="1">
                <a:solidFill>
                  <a:srgbClr val="6A7073"/>
                </a:solidFill>
              </a:rPr>
              <a:t>PORTFOLIO / 08  ·  06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7AD9855-7D01-46FE-AFDE-C8D50D4358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7143750"/>
            <a:ext cx="3286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6A7073"/>
                </a:solidFill>
              </a:defRPr>
            </a:pPr>
            <a:r>
              <a:rPr sz="750" b="1">
                <a:solidFill>
                  <a:srgbClr val="6A7073"/>
                </a:solidFill>
              </a:rPr>
              <a:t>MASTER DATA LOCK · 31 AUGUST 2026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7726A7D-7535-474C-9E7C-847576EE91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38200"/>
            <a:ext cx="400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A7073"/>
                </a:solidFill>
              </a:defRPr>
            </a:pPr>
            <a:r>
              <a:rPr sz="900" b="1">
                <a:solidFill>
                  <a:srgbClr val="6A7073"/>
                </a:solidFill>
              </a:rPr>
              <a:t>05 · NEXT DECISION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F7CAC2C-240D-4C07-9FE6-D85B9C8175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62050"/>
            <a:ext cx="8953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0B0E10"/>
                </a:solidFill>
              </a:defRPr>
            </a:pPr>
            <a:r>
              <a:rPr sz="3000" b="1">
                <a:solidFill>
                  <a:srgbClr val="0B0E10"/>
                </a:solidFill>
              </a:rPr>
              <a:t>Every venture advances through a different proof point.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E7ED509-2108-4B9C-BB7B-57D230F3B9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476500"/>
            <a:ext cx="3429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A7073"/>
                </a:solidFill>
              </a:defRPr>
            </a:pPr>
            <a:r>
              <a:rPr sz="900" b="1">
                <a:solidFill>
                  <a:srgbClr val="6A7073"/>
                </a:solidFill>
              </a:rPr>
              <a:t>01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76695D7-C3E3-44DB-B9C3-4C53929268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2457450"/>
            <a:ext cx="20478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B0E10"/>
                </a:solidFill>
              </a:defRPr>
            </a:pPr>
            <a:r>
              <a:rPr sz="1350" b="1">
                <a:solidFill>
                  <a:srgbClr val="0B0E10"/>
                </a:solidFill>
              </a:rPr>
              <a:t>B2B Warehousing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E242405-0600-4D6C-9011-C83BCEA0BA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81350" y="2457450"/>
            <a:ext cx="2095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B0E10"/>
                </a:solidFill>
              </a:defRPr>
            </a:pPr>
            <a:r>
              <a:rPr sz="1275" b="1">
                <a:solidFill>
                  <a:srgbClr val="0B0E10"/>
                </a:solidFill>
              </a:rPr>
              <a:t>Tenant + power + installed cost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8FEA339-5D91-450F-B4B0-0A8018D0A1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048000"/>
            <a:ext cx="4686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DD1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2556C97-FBDC-4B29-8871-5E941536A4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19725" y="2476500"/>
            <a:ext cx="3429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A7073"/>
                </a:solidFill>
              </a:defRPr>
            </a:pPr>
            <a:r>
              <a:rPr sz="900" b="1">
                <a:solidFill>
                  <a:srgbClr val="6A7073"/>
                </a:solidFill>
              </a:rPr>
              <a:t>02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BA0BD99-9A52-492A-B757-A9E4E9AA28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76925" y="2457450"/>
            <a:ext cx="20478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B0E10"/>
                </a:solidFill>
              </a:defRPr>
            </a:pPr>
            <a:r>
              <a:rPr sz="1350" b="1">
                <a:solidFill>
                  <a:srgbClr val="0B0E10"/>
                </a:solidFill>
              </a:rPr>
              <a:t>Alfa Home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B58683B-2277-4B7B-9807-17C194DAA2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91475" y="2457450"/>
            <a:ext cx="2095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B0E10"/>
                </a:solidFill>
              </a:defRPr>
            </a:pPr>
            <a:r>
              <a:rPr sz="1275" b="1">
                <a:solidFill>
                  <a:srgbClr val="0B0E10"/>
                </a:solidFill>
              </a:rPr>
              <a:t>Property-level underwriting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C70CDB1-D1AF-4A4D-94BE-1CD07B8F1F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19725" y="3048000"/>
            <a:ext cx="4686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DD1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5EBC7DA-6B17-46B1-A8B4-5ABAC81212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76625"/>
            <a:ext cx="3429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A7073"/>
                </a:solidFill>
              </a:defRPr>
            </a:pPr>
            <a:r>
              <a:rPr sz="900" b="1">
                <a:solidFill>
                  <a:srgbClr val="6A7073"/>
                </a:solidFill>
              </a:rPr>
              <a:t>03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9634EDB-418D-4643-A849-E28E0850B0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457575"/>
            <a:ext cx="20478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B0E10"/>
                </a:solidFill>
              </a:defRPr>
            </a:pPr>
            <a:r>
              <a:rPr sz="1350" b="1">
                <a:solidFill>
                  <a:srgbClr val="0B0E10"/>
                </a:solidFill>
              </a:rPr>
              <a:t>Business Bay Offices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E60C094-0087-49C5-8C02-24B7591EAC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81350" y="3457575"/>
            <a:ext cx="2095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B0E10"/>
                </a:solidFill>
              </a:defRPr>
            </a:pPr>
            <a:r>
              <a:rPr sz="1275" b="1">
                <a:solidFill>
                  <a:srgbClr val="0B0E10"/>
                </a:solidFill>
              </a:rPr>
              <a:t>AED 1,510/sq ft ceiling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CDAE084-FBC1-44F3-8BDE-BF81FC2D28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48125"/>
            <a:ext cx="4686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DD1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459A904-E75C-4EC2-B972-4EA7C6EA6F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19725" y="3476625"/>
            <a:ext cx="3429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A7073"/>
                </a:solidFill>
              </a:defRPr>
            </a:pPr>
            <a:r>
              <a:rPr sz="900" b="1">
                <a:solidFill>
                  <a:srgbClr val="6A7073"/>
                </a:solidFill>
              </a:rPr>
              <a:t>04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3E8DDED-29CD-4ACC-A98B-B3CADE9F9C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76925" y="3457575"/>
            <a:ext cx="20478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B0E10"/>
                </a:solidFill>
              </a:defRPr>
            </a:pPr>
            <a:r>
              <a:rPr sz="1350" b="1">
                <a:solidFill>
                  <a:srgbClr val="0B0E10"/>
                </a:solidFill>
              </a:rPr>
              <a:t>KLIGO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EB4217A-A01A-4044-A275-7CB4F38476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91475" y="3457575"/>
            <a:ext cx="2095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B0E10"/>
                </a:solidFill>
              </a:defRPr>
            </a:pPr>
            <a:r>
              <a:rPr sz="1275" b="1">
                <a:solidFill>
                  <a:srgbClr val="0B0E10"/>
                </a:solidFill>
              </a:rPr>
              <a:t>Liquidity metrics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6059C357-2F97-4FAE-AF7A-E091B0834E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19725" y="4048125"/>
            <a:ext cx="4686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DD1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FDFA7BE9-B838-4772-93E9-55BB39AEB9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76750"/>
            <a:ext cx="3429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A7073"/>
                </a:solidFill>
              </a:defRPr>
            </a:pPr>
            <a:r>
              <a:rPr sz="900" b="1">
                <a:solidFill>
                  <a:srgbClr val="6A7073"/>
                </a:solidFill>
              </a:rPr>
              <a:t>05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B1283907-A0DC-40BA-B48F-63D047716C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4457700"/>
            <a:ext cx="20478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B0E10"/>
                </a:solidFill>
              </a:defRPr>
            </a:pPr>
            <a:r>
              <a:rPr sz="1350" b="1">
                <a:solidFill>
                  <a:srgbClr val="0B0E10"/>
                </a:solidFill>
              </a:rPr>
              <a:t>Asphalt + Concrete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E6905B5A-2F83-4F80-BF75-0400E9656C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81350" y="4457700"/>
            <a:ext cx="2095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B0E10"/>
                </a:solidFill>
              </a:defRPr>
            </a:pPr>
            <a:r>
              <a:rPr sz="1275" b="1">
                <a:solidFill>
                  <a:srgbClr val="0B0E10"/>
                </a:solidFill>
              </a:rPr>
              <a:t>Quotes + offtake + reconciliation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78B8407D-B31A-46C2-8758-A2C2C9888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048250"/>
            <a:ext cx="4686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DD1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78D44DA8-EA5E-45D5-9AC5-7A0B0FB924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19725" y="4476750"/>
            <a:ext cx="3429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A7073"/>
                </a:solidFill>
              </a:defRPr>
            </a:pPr>
            <a:r>
              <a:rPr sz="900" b="1">
                <a:solidFill>
                  <a:srgbClr val="6A7073"/>
                </a:solidFill>
              </a:rPr>
              <a:t>06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46576042-3E68-45DB-B891-8100774EA9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76925" y="4457700"/>
            <a:ext cx="20478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B0E10"/>
                </a:solidFill>
              </a:defRPr>
            </a:pPr>
            <a:r>
              <a:rPr sz="1350" b="1">
                <a:solidFill>
                  <a:srgbClr val="0B0E10"/>
                </a:solidFill>
              </a:rPr>
              <a:t>Worker Accommodation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166BDCF0-3171-40F1-AF70-1D6D3875CE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91475" y="4457700"/>
            <a:ext cx="2095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B0E10"/>
                </a:solidFill>
              </a:defRPr>
            </a:pPr>
            <a:r>
              <a:rPr sz="1275" b="1">
                <a:solidFill>
                  <a:srgbClr val="0B0E10"/>
                </a:solidFill>
              </a:rPr>
              <a:t>75% signed take-or-pay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6402C71F-4E3C-403B-8383-984B64C0E2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19725" y="5048250"/>
            <a:ext cx="4686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DD1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C0D17ED8-5EBF-4D40-9296-DB87B94A52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476875"/>
            <a:ext cx="3429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A7073"/>
                </a:solidFill>
              </a:defRPr>
            </a:pPr>
            <a:r>
              <a:rPr sz="900" b="1">
                <a:solidFill>
                  <a:srgbClr val="6A7073"/>
                </a:solidFill>
              </a:rPr>
              <a:t>07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7E27A7D3-CCC7-4000-B848-692E3B4EA0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5457825"/>
            <a:ext cx="20478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B0E10"/>
                </a:solidFill>
              </a:defRPr>
            </a:pPr>
            <a:r>
              <a:rPr sz="1350" b="1">
                <a:solidFill>
                  <a:srgbClr val="0B0E10"/>
                </a:solidFill>
              </a:rPr>
              <a:t>Aluminium + Facades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0A312B3D-023D-46CC-9D48-521B89581F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81350" y="5457825"/>
            <a:ext cx="2095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B0E10"/>
                </a:solidFill>
              </a:defRPr>
            </a:pPr>
            <a:r>
              <a:rPr sz="1275" b="1">
                <a:solidFill>
                  <a:srgbClr val="0B0E10"/>
                </a:solidFill>
              </a:rPr>
              <a:t>AED 20M+ pipeline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3B151DED-E223-4232-856B-98C1811243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048375"/>
            <a:ext cx="4686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DD1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414AD7F3-3B98-46B3-9035-446657D20E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19725" y="5476875"/>
            <a:ext cx="3429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A7073"/>
                </a:solidFill>
              </a:defRPr>
            </a:pPr>
            <a:r>
              <a:rPr sz="900" b="1">
                <a:solidFill>
                  <a:srgbClr val="6A7073"/>
                </a:solidFill>
              </a:rPr>
              <a:t>08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E897CD32-EFDF-4A82-9279-8253D0D8AA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76925" y="5457825"/>
            <a:ext cx="20478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B0E10"/>
                </a:solidFill>
              </a:defRPr>
            </a:pPr>
            <a:r>
              <a:rPr sz="1350" b="1">
                <a:solidFill>
                  <a:srgbClr val="0B0E10"/>
                </a:solidFill>
              </a:rPr>
              <a:t>Industrial Bakery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777B77CC-8FE9-4CE0-9796-5AC36B349D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91475" y="5457825"/>
            <a:ext cx="2095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B0E10"/>
                </a:solidFill>
              </a:defRPr>
            </a:pPr>
            <a:r>
              <a:rPr sz="1275" b="1">
                <a:solidFill>
                  <a:srgbClr val="0B0E10"/>
                </a:solidFill>
              </a:rPr>
              <a:t>Buyer LOIs + trials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E362DCC6-7BF9-4AE1-8DC7-1C156DA34A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19725" y="6048375"/>
            <a:ext cx="4686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DD1D2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1616404233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4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87d95a714d64ca3"/>
          <a:stretch xmlns:a="http://schemas.openxmlformats.org/drawingml/2006/main"/>
        </p:blipFill>
        <p:spPr>
          <a:xfrm xmlns:a="http://schemas.openxmlformats.org/drawingml/2006/main">
            <a:off x="458116" y="257175"/>
            <a:ext cx="874468" cy="20955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4497656-B811-4481-973B-2CF6D395C7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276225"/>
            <a:ext cx="1428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0B0E10"/>
                </a:solidFill>
              </a:defRPr>
            </a:pPr>
            <a:r>
              <a:rPr sz="750" b="1">
                <a:solidFill>
                  <a:srgbClr val="0B0E10"/>
                </a:solidFill>
              </a:rPr>
              <a:t>NEW VENTURES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1088035-1D23-42DA-B072-0757081303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76225"/>
            <a:ext cx="300037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0B0E10"/>
                </a:solidFill>
              </a:defRPr>
            </a:pPr>
            <a:r>
              <a:rPr sz="825" b="1">
                <a:solidFill>
                  <a:srgbClr val="0B0E10"/>
                </a:solidFill>
              </a:rPr>
              <a:t>RISK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4292735-40A5-46A5-AACA-3377009105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71437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6A7073"/>
                </a:solidFill>
              </a:defRPr>
            </a:pPr>
            <a:r>
              <a:rPr sz="750" b="1">
                <a:solidFill>
                  <a:srgbClr val="6A7073"/>
                </a:solidFill>
              </a:rPr>
              <a:t>PORTFOLIO / 08  ·  07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9297484-AF2B-4AEE-987B-D1711BD1C3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7143750"/>
            <a:ext cx="3286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6A7073"/>
                </a:solidFill>
              </a:defRPr>
            </a:pPr>
            <a:r>
              <a:rPr sz="750" b="1">
                <a:solidFill>
                  <a:srgbClr val="6A7073"/>
                </a:solidFill>
              </a:rPr>
              <a:t>MASTER DATA LOCK · 31 AUGUST 2026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AA6FF84-DF13-4ACE-AA43-ED841F9DA3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38200"/>
            <a:ext cx="400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A7073"/>
                </a:solidFill>
              </a:defRPr>
            </a:pPr>
            <a:r>
              <a:rPr sz="900" b="1">
                <a:solidFill>
                  <a:srgbClr val="6A7073"/>
                </a:solidFill>
              </a:rPr>
              <a:t>06 · CONTROL MAP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BF7D6D0-A9B1-43F5-9306-3E008BAD24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62050"/>
            <a:ext cx="8953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0B0E10"/>
                </a:solidFill>
              </a:defRPr>
            </a:pPr>
            <a:r>
              <a:rPr sz="3000" b="1">
                <a:solidFill>
                  <a:srgbClr val="0B0E10"/>
                </a:solidFill>
              </a:rPr>
              <a:t>Risk concentrates where evidence is still missing.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AB430A1-8886-424D-A86B-BAF3AF31E3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476500"/>
            <a:ext cx="4095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6A7073"/>
                </a:solidFill>
              </a:defRPr>
            </a:pPr>
            <a:r>
              <a:rPr sz="825" b="1">
                <a:solidFill>
                  <a:srgbClr val="6A7073"/>
                </a:solidFill>
              </a:rPr>
              <a:t>VENTURE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6B7D716-2AF0-4C10-82AE-6078EF4F02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0" y="2476500"/>
            <a:ext cx="1619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6A7073"/>
                </a:solidFill>
              </a:defRPr>
            </a:pPr>
            <a:r>
              <a:rPr sz="825" b="1">
                <a:solidFill>
                  <a:srgbClr val="6A7073"/>
                </a:solidFill>
              </a:rPr>
              <a:t>RISK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1B3CA06-2463-412C-B3D7-3C469E5113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00875" y="2476500"/>
            <a:ext cx="285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6A7073"/>
                </a:solidFill>
              </a:defRPr>
            </a:pPr>
            <a:r>
              <a:rPr sz="825" b="1">
                <a:solidFill>
                  <a:srgbClr val="6A7073"/>
                </a:solidFill>
              </a:rPr>
              <a:t>PRIMARY EXPOSURE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BE2C316-7771-4B64-B157-32FE418CA9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905125"/>
            <a:ext cx="4095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B0E10"/>
                </a:solidFill>
              </a:defRPr>
            </a:pPr>
            <a:r>
              <a:rPr sz="1350" b="1">
                <a:solidFill>
                  <a:srgbClr val="0B0E10"/>
                </a:solidFill>
              </a:rPr>
              <a:t>01  B2B Warehousing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B157839-63D4-4AB0-9985-A1A181FE10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0" y="2905125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0B0E10"/>
                </a:solidFill>
              </a:defRPr>
            </a:pPr>
            <a:r>
              <a:rPr sz="1125" b="1">
                <a:solidFill>
                  <a:srgbClr val="0B0E10"/>
                </a:solidFill>
              </a:rPr>
              <a:t>MEDIUM / MEDICAL HIGH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594C231-91C7-4D0E-8440-4CFC81FECE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00875" y="2905125"/>
            <a:ext cx="2857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0B0E10"/>
                </a:solidFill>
              </a:defRPr>
            </a:pPr>
            <a:r>
              <a:rPr sz="1125" b="1">
                <a:solidFill>
                  <a:srgbClr val="0B0E10"/>
                </a:solidFill>
              </a:rPr>
              <a:t>Tenant + power + installed cost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3C198E5-FF5A-4A20-A767-65C5BBA1FB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57550"/>
            <a:ext cx="924877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DD1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2842CAE-AE1B-4AB0-A060-A965F107F2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00425"/>
            <a:ext cx="4095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B0E10"/>
                </a:solidFill>
              </a:defRPr>
            </a:pPr>
            <a:r>
              <a:rPr sz="1350" b="1">
                <a:solidFill>
                  <a:srgbClr val="0B0E10"/>
                </a:solidFill>
              </a:rPr>
              <a:t>02  Alfa Home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092F346-2945-4CB3-AACE-D066010CB7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0" y="3400425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0B0E10"/>
                </a:solidFill>
              </a:defRPr>
            </a:pPr>
            <a:r>
              <a:rPr sz="1125" b="1">
                <a:solidFill>
                  <a:srgbClr val="0B0E10"/>
                </a:solidFill>
              </a:rPr>
              <a:t>MEDIUM-HIGH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41D9E40-00F6-4FF8-B7EB-6D8203C191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00875" y="3400425"/>
            <a:ext cx="2857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0B0E10"/>
                </a:solidFill>
              </a:defRPr>
            </a:pPr>
            <a:r>
              <a:rPr sz="1125" b="1">
                <a:solidFill>
                  <a:srgbClr val="0B0E10"/>
                </a:solidFill>
              </a:rPr>
              <a:t>Property-level underwriting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59A1C9F-B47C-491D-814A-00046B275C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752850"/>
            <a:ext cx="924877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DD1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73862EC-0F1F-4A0B-A8F4-916D9794C9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895725"/>
            <a:ext cx="4095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B0E10"/>
                </a:solidFill>
              </a:defRPr>
            </a:pPr>
            <a:r>
              <a:rPr sz="1350" b="1">
                <a:solidFill>
                  <a:srgbClr val="0B0E10"/>
                </a:solidFill>
              </a:rPr>
              <a:t>03  Business Bay Offices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9BAE2B1-0558-4083-A3C9-CD9B2FE3AA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0" y="3895725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0B0E10"/>
                </a:solidFill>
              </a:defRPr>
            </a:pPr>
            <a:r>
              <a:rPr sz="1125" b="1">
                <a:solidFill>
                  <a:srgbClr val="0B0E10"/>
                </a:solidFill>
              </a:rPr>
              <a:t>HIGH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B4FB999-DF92-4076-B876-0490F6C79E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00875" y="3895725"/>
            <a:ext cx="2857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0B0E10"/>
                </a:solidFill>
              </a:defRPr>
            </a:pPr>
            <a:r>
              <a:rPr sz="1125" b="1">
                <a:solidFill>
                  <a:srgbClr val="0B0E10"/>
                </a:solidFill>
              </a:rPr>
              <a:t>AED 1,510/sq ft ceiling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2745799-D877-4B97-84AA-CF504A09CF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48150"/>
            <a:ext cx="924877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DD1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D5AFC8C6-A015-4F9D-A531-7A32A05717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391025"/>
            <a:ext cx="4095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B0E10"/>
                </a:solidFill>
              </a:defRPr>
            </a:pPr>
            <a:r>
              <a:rPr sz="1350" b="1">
                <a:solidFill>
                  <a:srgbClr val="0B0E10"/>
                </a:solidFill>
              </a:rPr>
              <a:t>04  KLIGO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46BA597C-F427-41C6-8450-31FC6323DC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0" y="4391025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0B0E10"/>
                </a:solidFill>
              </a:defRPr>
            </a:pPr>
            <a:r>
              <a:rPr sz="1125" b="1">
                <a:solidFill>
                  <a:srgbClr val="0B0E10"/>
                </a:solidFill>
              </a:rPr>
              <a:t>HIGH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59C0104F-0BBE-498A-A989-996E119BEC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00875" y="4391025"/>
            <a:ext cx="2857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0B0E10"/>
                </a:solidFill>
              </a:defRPr>
            </a:pPr>
            <a:r>
              <a:rPr sz="1125" b="1">
                <a:solidFill>
                  <a:srgbClr val="0B0E10"/>
                </a:solidFill>
              </a:rPr>
              <a:t>Liquidity metrics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7C79F0F7-593F-415C-973F-495F4829D5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743450"/>
            <a:ext cx="924877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DD1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8CCD9FAA-AB95-4770-B051-4C4F8F8ACF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86325"/>
            <a:ext cx="4095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B0E10"/>
                </a:solidFill>
              </a:defRPr>
            </a:pPr>
            <a:r>
              <a:rPr sz="1350" b="1">
                <a:solidFill>
                  <a:srgbClr val="0B0E10"/>
                </a:solidFill>
              </a:rPr>
              <a:t>05  Asphalt + Concrete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060ED804-DD8E-4486-AD0A-D4C6AC4F9E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0" y="4886325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0B0E10"/>
                </a:solidFill>
              </a:defRPr>
            </a:pPr>
            <a:r>
              <a:rPr sz="1125" b="1">
                <a:solidFill>
                  <a:srgbClr val="0B0E10"/>
                </a:solidFill>
              </a:rPr>
              <a:t>HIGH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591189BC-9DD2-4676-B38B-6851D9A3BD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00875" y="4886325"/>
            <a:ext cx="2857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0B0E10"/>
                </a:solidFill>
              </a:defRPr>
            </a:pPr>
            <a:r>
              <a:rPr sz="1125" b="1">
                <a:solidFill>
                  <a:srgbClr val="0B0E10"/>
                </a:solidFill>
              </a:rPr>
              <a:t>Quotes + offtake + reconciliation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7ACE55D2-114B-4B83-9FF1-19E8D06F60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238750"/>
            <a:ext cx="924877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DD1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7E4FE209-A6F7-4703-B2F3-6787FA8CC9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381625"/>
            <a:ext cx="4095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B0E10"/>
                </a:solidFill>
              </a:defRPr>
            </a:pPr>
            <a:r>
              <a:rPr sz="1350" b="1">
                <a:solidFill>
                  <a:srgbClr val="0B0E10"/>
                </a:solidFill>
              </a:rPr>
              <a:t>06  Worker Accommodation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661A0E23-7D8F-47FE-A573-0D1D2F9953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0" y="5381625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0B0E10"/>
                </a:solidFill>
              </a:defRPr>
            </a:pPr>
            <a:r>
              <a:rPr sz="1125" b="1">
                <a:solidFill>
                  <a:srgbClr val="0B0E10"/>
                </a:solidFill>
              </a:rPr>
              <a:t>MEDIUM-HIGH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5E96F8CD-11F1-4C13-AA30-8E288CA797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00875" y="5381625"/>
            <a:ext cx="2857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0B0E10"/>
                </a:solidFill>
              </a:defRPr>
            </a:pPr>
            <a:r>
              <a:rPr sz="1125" b="1">
                <a:solidFill>
                  <a:srgbClr val="0B0E10"/>
                </a:solidFill>
              </a:rPr>
              <a:t>75% signed take-or-pay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2EE7050C-13D6-4FA6-9DCF-F6DF9E8403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734050"/>
            <a:ext cx="924877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DD1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492DE1D2-D01E-4106-A0BE-507907FB14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876925"/>
            <a:ext cx="4095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B0E10"/>
                </a:solidFill>
              </a:defRPr>
            </a:pPr>
            <a:r>
              <a:rPr sz="1350" b="1">
                <a:solidFill>
                  <a:srgbClr val="0B0E10"/>
                </a:solidFill>
              </a:rPr>
              <a:t>07  Aluminium + Facades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93835412-D3EB-404C-A652-9EA1367204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0" y="5876925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0B0E10"/>
                </a:solidFill>
              </a:defRPr>
            </a:pPr>
            <a:r>
              <a:rPr sz="1125" b="1">
                <a:solidFill>
                  <a:srgbClr val="0B0E10"/>
                </a:solidFill>
              </a:rPr>
              <a:t>HIGH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316C054C-8F8C-4E0C-B630-B49B0F9B39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00875" y="5876925"/>
            <a:ext cx="2857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0B0E10"/>
                </a:solidFill>
              </a:defRPr>
            </a:pPr>
            <a:r>
              <a:rPr sz="1125" b="1">
                <a:solidFill>
                  <a:srgbClr val="0B0E10"/>
                </a:solidFill>
              </a:rPr>
              <a:t>AED 20M+ pipeline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162A77E5-E1EE-40DF-BB3E-BAEFAAFF59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29350"/>
            <a:ext cx="924877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DD1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D9256384-FEB6-44FB-82FB-4249B9AB44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72225"/>
            <a:ext cx="4095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B0E10"/>
                </a:solidFill>
              </a:defRPr>
            </a:pPr>
            <a:r>
              <a:rPr sz="1350" b="1">
                <a:solidFill>
                  <a:srgbClr val="0B0E10"/>
                </a:solidFill>
              </a:rPr>
              <a:t>08  Industrial Bakery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056F0362-D5A0-4CBC-909A-376C0EFBE9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0" y="6372225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0B0E10"/>
                </a:solidFill>
              </a:defRPr>
            </a:pPr>
            <a:r>
              <a:rPr sz="1125" b="1">
                <a:solidFill>
                  <a:srgbClr val="0B0E10"/>
                </a:solidFill>
              </a:rPr>
              <a:t>HIGH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06D0AFBB-01BD-4B67-B148-2A77A4705C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00875" y="6372225"/>
            <a:ext cx="2857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0B0E10"/>
                </a:solidFill>
              </a:defRPr>
            </a:pPr>
            <a:r>
              <a:rPr sz="1125" b="1">
                <a:solidFill>
                  <a:srgbClr val="0B0E10"/>
                </a:solidFill>
              </a:rPr>
              <a:t>Buyer LOIs + trials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0544DB52-7564-4705-999F-3AA8FC00BC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724650"/>
            <a:ext cx="924877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DD1D2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1480912737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0B0E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d9284f1c6444a0e"/>
          <a:stretch xmlns:a="http://schemas.openxmlformats.org/drawingml/2006/main"/>
        </p:blipFill>
        <p:spPr>
          <a:xfrm xmlns:a="http://schemas.openxmlformats.org/drawingml/2006/main">
            <a:off x="458116" y="257175"/>
            <a:ext cx="874468" cy="20955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2F3A298-8CAF-4F5C-B43D-F3C4AED374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276225"/>
            <a:ext cx="1428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FFFFFF"/>
                </a:solidFill>
              </a:defRPr>
            </a:pPr>
            <a:r>
              <a:rPr sz="750" b="1">
                <a:solidFill>
                  <a:srgbClr val="FFFFFF"/>
                </a:solidFill>
              </a:rPr>
              <a:t>NEW VENTURES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B5047EC-67B5-45C5-896E-8DB855350C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76225"/>
            <a:ext cx="300037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SEQUENCE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B3F9E5C-EC76-481B-8C85-98FE890C5D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71437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B7BCBE"/>
                </a:solidFill>
              </a:defRPr>
            </a:pPr>
            <a:r>
              <a:rPr sz="750" b="1">
                <a:solidFill>
                  <a:srgbClr val="B7BCBE"/>
                </a:solidFill>
              </a:rPr>
              <a:t>PORTFOLIO / 08  ·  08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957C36E-885B-48FD-9AD9-F8789AEECB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7143750"/>
            <a:ext cx="3286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B7BCBE"/>
                </a:solidFill>
              </a:defRPr>
            </a:pPr>
            <a:r>
              <a:rPr sz="750" b="1">
                <a:solidFill>
                  <a:srgbClr val="B7BCBE"/>
                </a:solidFill>
              </a:rPr>
              <a:t>MASTER DATA LOCK · 31 AUGUST 2026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5818217-EEA8-4C11-909A-EFB5687517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38200"/>
            <a:ext cx="400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C1C6C8"/>
                </a:solidFill>
              </a:defRPr>
            </a:pPr>
            <a:r>
              <a:rPr sz="900" b="1">
                <a:solidFill>
                  <a:srgbClr val="C1C6C8"/>
                </a:solidFill>
              </a:rPr>
              <a:t>07 · PORTFOLIO ACTION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C4F8036-9296-426A-A5F8-86C7A1CB5F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62050"/>
            <a:ext cx="8953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FFFFFF"/>
                </a:solidFill>
              </a:defRPr>
            </a:pPr>
            <a:r>
              <a:rPr sz="3000" b="1">
                <a:solidFill>
                  <a:srgbClr val="FFFFFF"/>
                </a:solidFill>
              </a:rPr>
              <a:t>Sequence proof before scale.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141490F-2708-4A31-8DEB-D54CDB3041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714625"/>
            <a:ext cx="2133600" cy="2524125"/>
          </a:xfrm>
          <a:prstGeom xmlns:a="http://schemas.openxmlformats.org/drawingml/2006/main" prst="roundRect">
            <a:avLst>
              <a:gd name="adj" fmla="val 535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0B591A3-C6F8-4268-B4CD-0EF076CE77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93370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A7073"/>
                </a:solidFill>
              </a:defRPr>
            </a:pPr>
            <a:r>
              <a:rPr sz="900" b="1">
                <a:solidFill>
                  <a:srgbClr val="6A7073"/>
                </a:solidFill>
              </a:rPr>
              <a:t>01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003D204-3315-4E3B-8D39-6D70F6F542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409950"/>
            <a:ext cx="1714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B0E10"/>
                </a:solidFill>
              </a:defRPr>
            </a:pPr>
            <a:r>
              <a:rPr sz="1725" b="1">
                <a:solidFill>
                  <a:srgbClr val="0B0E10"/>
                </a:solidFill>
              </a:rPr>
              <a:t>PILOT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2E3F43B-1269-4C7A-B6B1-89DDA39677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4000500"/>
            <a:ext cx="17145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0E10"/>
                </a:solidFill>
              </a:defRPr>
            </a:pPr>
            <a:r>
              <a:rPr sz="1500" b="1">
                <a:solidFill>
                  <a:srgbClr val="0B0E10"/>
                </a:solidFill>
              </a:rPr>
              <a:t>KLIGO</a:t>
            </a:r>
          </a:p>
          <a:p xmlns:a="http://schemas.openxmlformats.org/drawingml/2006/main">
            <a:pPr algn="l">
              <a:defRPr sz="1500" b="1">
                <a:solidFill>
                  <a:srgbClr val="0B0E10"/>
                </a:solidFill>
              </a:defRPr>
            </a:pPr>
            <a:r>
              <a:rPr sz="1500" b="1">
                <a:solidFill>
                  <a:srgbClr val="0B0E10"/>
                </a:solidFill>
              </a:rPr>
              <a:t>Accommodation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276C1DC-0B15-40C6-A455-02F147540F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90850" y="2714625"/>
            <a:ext cx="2133600" cy="2524125"/>
          </a:xfrm>
          <a:prstGeom xmlns:a="http://schemas.openxmlformats.org/drawingml/2006/main" prst="roundRect">
            <a:avLst>
              <a:gd name="adj" fmla="val 5357"/>
            </a:avLst>
          </a:prstGeom>
          <a:solidFill xmlns:a="http://schemas.openxmlformats.org/drawingml/2006/main">
            <a:srgbClr val="1D2224"/>
          </a:solidFill>
          <a:ln xmlns:a="http://schemas.openxmlformats.org/drawingml/2006/main" w="9525">
            <a:solidFill>
              <a:srgbClr val="414749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A7B2321-0074-49B3-8DA2-9E59E38A9D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293370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A9AFB1"/>
                </a:solidFill>
              </a:defRPr>
            </a:pPr>
            <a:r>
              <a:rPr sz="900" b="1">
                <a:solidFill>
                  <a:srgbClr val="A9AFB1"/>
                </a:solidFill>
              </a:rPr>
              <a:t>02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6DD01CF-9D4A-4B1C-9262-171FCEBF77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3409950"/>
            <a:ext cx="1714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PRICE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DCC500A-78E8-49F8-8157-FC19B94C87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4000500"/>
            <a:ext cx="17145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Offices</a:t>
            </a:r>
          </a:p>
          <a:p xmlns:a="http://schemas.openxmlformats.org/drawingml/2006/main">
            <a:pPr algn="l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Alfa Home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196FC92-DE24-4C53-A7FC-3D0AA647A3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72100" y="2714625"/>
            <a:ext cx="2133600" cy="2524125"/>
          </a:xfrm>
          <a:prstGeom xmlns:a="http://schemas.openxmlformats.org/drawingml/2006/main" prst="roundRect">
            <a:avLst>
              <a:gd name="adj" fmla="val 5357"/>
            </a:avLst>
          </a:prstGeom>
          <a:solidFill xmlns:a="http://schemas.openxmlformats.org/drawingml/2006/main">
            <a:srgbClr val="1D2224"/>
          </a:solidFill>
          <a:ln xmlns:a="http://schemas.openxmlformats.org/drawingml/2006/main" w="9525">
            <a:solidFill>
              <a:srgbClr val="414749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03E8CD2-9E86-4F0E-9AF5-822E6EA96F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81650" y="293370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A9AFB1"/>
                </a:solidFill>
              </a:defRPr>
            </a:pPr>
            <a:r>
              <a:rPr sz="900" b="1">
                <a:solidFill>
                  <a:srgbClr val="A9AFB1"/>
                </a:solidFill>
              </a:rPr>
              <a:t>03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2836984-0257-4250-846A-2EB9E9B7F5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81650" y="3409950"/>
            <a:ext cx="1714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QUOTE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73E14EC-3AF8-46CB-9A2C-071ADD3EE4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81650" y="4000500"/>
            <a:ext cx="17145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Warehousing</a:t>
            </a:r>
          </a:p>
          <a:p xmlns:a="http://schemas.openxmlformats.org/drawingml/2006/main">
            <a:pPr algn="l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Asphalt + Concrete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E21FB57-368D-479B-8AB1-78E3AA8D32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53350" y="2714625"/>
            <a:ext cx="2133600" cy="2524125"/>
          </a:xfrm>
          <a:prstGeom xmlns:a="http://schemas.openxmlformats.org/drawingml/2006/main" prst="roundRect">
            <a:avLst>
              <a:gd name="adj" fmla="val 5357"/>
            </a:avLst>
          </a:prstGeom>
          <a:solidFill xmlns:a="http://schemas.openxmlformats.org/drawingml/2006/main">
            <a:srgbClr val="1D2224"/>
          </a:solidFill>
          <a:ln xmlns:a="http://schemas.openxmlformats.org/drawingml/2006/main" w="9525">
            <a:solidFill>
              <a:srgbClr val="414749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4A7D774-1E76-436E-86CD-D90DE3E9E9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293370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A9AFB1"/>
                </a:solidFill>
              </a:defRPr>
            </a:pPr>
            <a:r>
              <a:rPr sz="900" b="1">
                <a:solidFill>
                  <a:srgbClr val="A9AFB1"/>
                </a:solidFill>
              </a:rPr>
              <a:t>04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FA1B14C-B8FD-4110-82D3-8ADB0ADD09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3409950"/>
            <a:ext cx="1714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PIPELINE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45354C6-B4A2-4759-ADB5-9F0D94D668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4000500"/>
            <a:ext cx="17145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Facades</a:t>
            </a:r>
          </a:p>
          <a:p xmlns:a="http://schemas.openxmlformats.org/drawingml/2006/main">
            <a:pPr algn="l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Bakery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D9A6BE85-AEA5-41AC-869A-2786FB73D5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000750"/>
            <a:ext cx="92773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75605F65-6F49-4163-8CB1-8B2A08104A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24600"/>
            <a:ext cx="6667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No venture advances on blended portfolio averages.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D46DD4DF-34FC-4E0E-8438-73FB9925F8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6372225"/>
            <a:ext cx="23336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CONTROLLED PORTFOLIO</a:t>
            </a:r>
          </a:p>
        </p:txBody>
      </p:sp>
    </p:spTree>
    <p:extLst>
      <p:ext uri="{BB962C8B-B14F-4D97-AF65-F5344CB8AC3E}">
        <p14:creationId xmlns:p14="http://schemas.microsoft.com/office/powerpoint/2010/main" val="1402357206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2026-09-01T15:25:23.9580000Z</dcterms:created>
  <dcterms:modified xsi:type="dcterms:W3CDTF">2026-09-01T15:25:23.9580000Z</dcterms:modified>
</coreProperties>
</file>