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e26674ee0964961" /><Relationship Type="http://schemas.openxmlformats.org/officeDocument/2006/relationships/extended-properties" Target="/docProps/app.xml" Id="Ra77197762cbf4cbd" /><Relationship Type="http://schemas.openxmlformats.org/officeDocument/2006/relationships/officeDocument" Target="/ppt/presentation.xml" Id="R10ca347841ca42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e6559eb7d4382"/>
  </p:sldMasterIdLst>
  <p:notesMasterIdLst>
    <p:notesMasterId xmlns:r="http://schemas.openxmlformats.org/officeDocument/2006/relationships" r:id="R004980cf5b024e4b"/>
  </p:notesMasterIdLst>
  <p:sldIdLst>
    <p:sldId xmlns:r="http://schemas.openxmlformats.org/officeDocument/2006/relationships" id="256" r:id="R620933e7029e4c34"/>
    <p:sldId xmlns:r="http://schemas.openxmlformats.org/officeDocument/2006/relationships" id="257" r:id="R634841614208471c"/>
    <p:sldId xmlns:r="http://schemas.openxmlformats.org/officeDocument/2006/relationships" id="258" r:id="R1d8da77013a941db"/>
    <p:sldId xmlns:r="http://schemas.openxmlformats.org/officeDocument/2006/relationships" id="259" r:id="Rab97512f39fe44d0"/>
    <p:sldId xmlns:r="http://schemas.openxmlformats.org/officeDocument/2006/relationships" id="260" r:id="R8d3166c836274c31"/>
    <p:sldId xmlns:r="http://schemas.openxmlformats.org/officeDocument/2006/relationships" id="261" r:id="Rc48b6fb8329c4a97"/>
    <p:sldId xmlns:r="http://schemas.openxmlformats.org/officeDocument/2006/relationships" id="262" r:id="R479098a612cc4612"/>
    <p:sldId xmlns:r="http://schemas.openxmlformats.org/officeDocument/2006/relationships" id="263" r:id="R4139564053d847f3"/>
  </p:sldIdLst>
  <p:sldSz cx="10696575" cy="75628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324b7c7259d4a81" /><Relationship Type="http://schemas.openxmlformats.org/officeDocument/2006/relationships/slideMaster" Target="/ppt/slideMasters/slideMaster1.xml" Id="R416e6559eb7d4382" /><Relationship Type="http://schemas.openxmlformats.org/officeDocument/2006/relationships/notesMaster" Target="/ppt/notesMasters/notesMaster1.xml" Id="R004980cf5b024e4b" /><Relationship Type="http://schemas.openxmlformats.org/officeDocument/2006/relationships/presProps" Target="/ppt/presProps.xml" Id="R668d3284efe84c31" /><Relationship Type="http://schemas.openxmlformats.org/officeDocument/2006/relationships/tableStyles" Target="/ppt/tableStyles.xml" Id="Rc97b4981ee004b7b" /><Relationship Type="http://schemas.openxmlformats.org/officeDocument/2006/relationships/slide" Target="/ppt/slides/slide1.xml" Id="R620933e7029e4c34" /><Relationship Type="http://schemas.openxmlformats.org/officeDocument/2006/relationships/slide" Target="/ppt/slides/slide2.xml" Id="R634841614208471c" /><Relationship Type="http://schemas.openxmlformats.org/officeDocument/2006/relationships/slide" Target="/ppt/slides/slide3.xml" Id="R1d8da77013a941db" /><Relationship Type="http://schemas.openxmlformats.org/officeDocument/2006/relationships/slide" Target="/ppt/slides/slide4.xml" Id="Rab97512f39fe44d0" /><Relationship Type="http://schemas.openxmlformats.org/officeDocument/2006/relationships/slide" Target="/ppt/slides/slide5.xml" Id="R8d3166c836274c31" /><Relationship Type="http://schemas.openxmlformats.org/officeDocument/2006/relationships/slide" Target="/ppt/slides/slide6.xml" Id="Rc48b6fb8329c4a97" /><Relationship Type="http://schemas.openxmlformats.org/officeDocument/2006/relationships/slide" Target="/ppt/slides/slide7.xml" Id="R479098a612cc4612" /><Relationship Type="http://schemas.openxmlformats.org/officeDocument/2006/relationships/slide" Target="/ppt/slides/slide8.xml" Id="R4139564053d847f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d4af67b488942e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70ba000ca7a4d12" /><Relationship Type="http://schemas.openxmlformats.org/officeDocument/2006/relationships/notesMaster" Target="/ppt/notesMasters/notesMaster1.xml" Id="Rc8707a8ec3c34ed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36204815dec4425" /><Relationship Type="http://schemas.openxmlformats.org/officeDocument/2006/relationships/notesMaster" Target="/ppt/notesMasters/notesMaster1.xml" Id="R5af01920331b420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e1a844d108e47c1" /><Relationship Type="http://schemas.openxmlformats.org/officeDocument/2006/relationships/notesMaster" Target="/ppt/notesMasters/notesMaster1.xml" Id="Rbec2bd19b0f5446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1026f39c8bb4abe" /><Relationship Type="http://schemas.openxmlformats.org/officeDocument/2006/relationships/notesMaster" Target="/ppt/notesMasters/notesMaster1.xml" Id="R746c90a8160d403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1bee7f0f7644daf" /><Relationship Type="http://schemas.openxmlformats.org/officeDocument/2006/relationships/notesMaster" Target="/ppt/notesMasters/notesMaster1.xml" Id="R6d3f3a172db64b7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562510f71014fb1" /><Relationship Type="http://schemas.openxmlformats.org/officeDocument/2006/relationships/notesMaster" Target="/ppt/notesMasters/notesMaster1.xml" Id="R84d045bd840f484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165502caeda4c51" /><Relationship Type="http://schemas.openxmlformats.org/officeDocument/2006/relationships/notesMaster" Target="/ppt/notesMasters/notesMaster1.xml" Id="R7aff81f653fc4d8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1a8b165701a4c4f" /><Relationship Type="http://schemas.openxmlformats.org/officeDocument/2006/relationships/notesMaster" Target="/ppt/notesMasters/notesMaster1.xml" Id="Rfa05b43cd17948e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V04-C01, V04-C02, V04-C03, V04-C04, V04-C05, V04-C06, V04-C07, V04-C08.</a:t>
            </a:r>
          </a:p>
          <a:p xmlns:a="http://schemas.openxmlformats.org/drawingml/2006/main">
            <a:r>
              <a:t>- S07: KLIGO Market and Ideal Customer Analysis.</a:t>
            </a:r>
          </a:p>
          <a:p xmlns:a="http://schemas.openxmlformats.org/drawingml/2006/main">
            <a:r>
              <a:t>- Project visual asset: kligo-v2/hero.webp.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V04-C01, V04-C02, V04-C03, V04-C04.</a:t>
            </a:r>
          </a:p>
          <a:p xmlns:a="http://schemas.openxmlformats.org/drawingml/2006/main">
            <a:r>
              <a:t>- S07: KLIGO Market and Ideal Customer Analysis.</a:t>
            </a:r>
          </a:p>
          <a:p xmlns:a="http://schemas.openxmlformats.org/drawingml/2006/main">
            <a:r>
              <a:t>- Project visual asset: kligo-v3/demand.webp.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V04-C01, V04-C02, V04-C03, V04-C04, V04-C05, V04-C06, V04-C07, V04-C08.</a:t>
            </a:r>
          </a:p>
          <a:p xmlns:a="http://schemas.openxmlformats.org/drawingml/2006/main">
            <a:r>
              <a:t>- S07: KLIGO Market and Ideal Customer Analysis.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V04-C01, V04-C02, V04-C03, V04-C04.</a:t>
            </a:r>
          </a:p>
          <a:p xmlns:a="http://schemas.openxmlformats.org/drawingml/2006/main">
            <a:r>
              <a:t>- S07: KLIGO Market and Ideal Customer Analysis.</a:t>
            </a:r>
          </a:p>
          <a:p xmlns:a="http://schemas.openxmlformats.org/drawingml/2006/main">
            <a:r>
              <a:t>- Project visual asset: kligo-v3/supply.webp.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V04-C01, V04-C02, V04-C03, V04-C04, V04-C05, V04-C06, V04-C07, V04-C08.</a:t>
            </a:r>
          </a:p>
          <a:p xmlns:a="http://schemas.openxmlformats.org/drawingml/2006/main">
            <a:r>
              <a:t>- S07: KLIGO Market and Ideal Customer Analysis.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V04-C01, V04-C02, V04-C03, V04-C04, V04-C05, V04-C06, V04-C07, V04-C08.</a:t>
            </a:r>
          </a:p>
          <a:p xmlns:a="http://schemas.openxmlformats.org/drawingml/2006/main">
            <a:r>
              <a:t>- S07: KLIGO Market and Ideal Customer Analysis.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V04-C01, V04-C02, V04-C03, V04-C04, V04-C05, V04-C06, V04-C07, V04-C08.</a:t>
            </a:r>
          </a:p>
          <a:p xmlns:a="http://schemas.openxmlformats.org/drawingml/2006/main">
            <a:r>
              <a:t>- S07: KLIGO Market and Ideal Customer Analysis.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V04-C01, V04-C02, V04-C03, V04-C04, V04-C05, V04-C06, V04-C07, V04-C08.</a:t>
            </a:r>
          </a:p>
          <a:p xmlns:a="http://schemas.openxmlformats.org/drawingml/2006/main">
            <a:r>
              <a:t>- S07: KLIGO Market and Ideal Customer Analysis.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dd317a9274a8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774e7ee4ac24634" /><Relationship Type="http://schemas.openxmlformats.org/officeDocument/2006/relationships/slideLayout" Target="/ppt/slideLayouts/slideLayout1.xml" Id="R3d78d55c7d14460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8d55c7d14460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f73008c454db6" /><Relationship Type="http://schemas.openxmlformats.org/officeDocument/2006/relationships/image" Target="/ppt/media/image.bin" Id="R7214657a3429496e" /><Relationship Type="http://schemas.openxmlformats.org/officeDocument/2006/relationships/image" Target="/ppt/media/image.png" Id="R1b646b1c402445e8" /><Relationship Type="http://schemas.openxmlformats.org/officeDocument/2006/relationships/image" Target="/ppt/media/image2.png" Id="Rbf1b51ac6d994d99" /><Relationship Type="http://schemas.openxmlformats.org/officeDocument/2006/relationships/notesSlide" Target="/ppt/notesSlides/notesSlide1.xml" Id="R61e32518c0b3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e691984a445b" /><Relationship Type="http://schemas.openxmlformats.org/officeDocument/2006/relationships/image" Target="/ppt/media/image3.png" Id="R58c9285bd48345d5" /><Relationship Type="http://schemas.openxmlformats.org/officeDocument/2006/relationships/image" Target="/ppt/media/image2.bin" Id="R90812853e1a2402e" /><Relationship Type="http://schemas.openxmlformats.org/officeDocument/2006/relationships/notesSlide" Target="/ppt/notesSlides/notesSlide2.xml" Id="Rf18e167cf565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2ba6ec1d140d0" /><Relationship Type="http://schemas.openxmlformats.org/officeDocument/2006/relationships/image" Target="/ppt/media/image4.png" Id="R263dca888049433c" /><Relationship Type="http://schemas.openxmlformats.org/officeDocument/2006/relationships/notesSlide" Target="/ppt/notesSlides/notesSlide3.xml" Id="R9028682815e1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49efe4f864c6c" /><Relationship Type="http://schemas.openxmlformats.org/officeDocument/2006/relationships/image" Target="/ppt/media/image5.png" Id="Rc27b77413ceb4e6f" /><Relationship Type="http://schemas.openxmlformats.org/officeDocument/2006/relationships/image" Target="/ppt/media/image3.bin" Id="R72f00c0f9ca34245" /><Relationship Type="http://schemas.openxmlformats.org/officeDocument/2006/relationships/notesSlide" Target="/ppt/notesSlides/notesSlide4.xml" Id="R8eb691eeb11f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45317a27b4054" /><Relationship Type="http://schemas.openxmlformats.org/officeDocument/2006/relationships/image" Target="/ppt/media/image6.png" Id="R5fe0deb83e1b482f" /><Relationship Type="http://schemas.openxmlformats.org/officeDocument/2006/relationships/notesSlide" Target="/ppt/notesSlides/notesSlide5.xml" Id="R3a9773327230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832b4e58a4a24" /><Relationship Type="http://schemas.openxmlformats.org/officeDocument/2006/relationships/image" Target="/ppt/media/image7.png" Id="R82c46f048e7f4a30" /><Relationship Type="http://schemas.openxmlformats.org/officeDocument/2006/relationships/notesSlide" Target="/ppt/notesSlides/notesSlide6.xml" Id="Rc426290ebfb0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2945078cb443e" /><Relationship Type="http://schemas.openxmlformats.org/officeDocument/2006/relationships/image" Target="/ppt/media/image8.png" Id="R1c84971cc57b4662" /><Relationship Type="http://schemas.openxmlformats.org/officeDocument/2006/relationships/notesSlide" Target="/ppt/notesSlides/notesSlide7.xml" Id="Rb8f299044ba64c3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b02cf8464a0e" /><Relationship Type="http://schemas.openxmlformats.org/officeDocument/2006/relationships/image" Target="/ppt/media/image9.png" Id="R36325bd754774c01" /><Relationship Type="http://schemas.openxmlformats.org/officeDocument/2006/relationships/notesSlide" Target="/ppt/notesSlides/notesSlide8.xml" Id="R3e0bb9a8ec0d43a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14657a3429496e"/>
          <a:srcRect xmlns:a="http://schemas.openxmlformats.org/drawingml/2006/main" l="27081" t="0" r="2708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0" y="190500"/>
            <a:ext cx="5267325" cy="7181850"/>
          </a:xfrm>
          <a:prstGeom xmlns:a="http://schemas.openxmlformats.org/drawingml/2006/main" prst="roundRect">
            <a:avLst>
              <a:gd name="adj" fmla="val 2893"/>
            </a:avLst>
          </a:prstGeom>
        </p:spPr>
      </p:pic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646b1c402445e8"/>
          <a:stretch xmlns:a="http://schemas.openxmlformats.org/drawingml/2006/main"/>
        </p:blipFill>
        <p:spPr>
          <a:xfrm xmlns:a="http://schemas.openxmlformats.org/drawingml/2006/main">
            <a:off x="495300" y="381373"/>
            <a:ext cx="990600" cy="237379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C6B50C-F817-4C86-A1A6-279683A23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09575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C0C0B"/>
                </a:solidFill>
              </a:defRPr>
            </a:pPr>
            <a:r>
              <a:rPr sz="750" b="1">
                <a:solidFill>
                  <a:srgbClr val="0C0C0B"/>
                </a:solidFill>
              </a:rPr>
              <a:t>NEW VENTURES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1b51ac6d994d99"/>
          <a:stretch xmlns:a="http://schemas.openxmlformats.org/drawingml/2006/main"/>
        </p:blipFill>
        <p:spPr>
          <a:xfrm xmlns:a="http://schemas.openxmlformats.org/drawingml/2006/main">
            <a:off x="1022320" y="866775"/>
            <a:ext cx="708085" cy="381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F2A662-D87D-46FF-80EA-8E47D539C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4780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04  ·  CONSTRUCTION TECHNOLOGY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FD491A-1D16-4085-B059-7456B483F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4476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0C0C0B"/>
                </a:solidFill>
              </a:defRPr>
            </a:pPr>
            <a:r>
              <a:rPr sz="4800" b="1">
                <a:solidFill>
                  <a:srgbClr val="0C0C0B"/>
                </a:solidFill>
              </a:rPr>
              <a:t>KLIGO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EC02D8-4CAB-43A0-9FDF-7BF00D149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4143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3F4446"/>
                </a:solidFill>
              </a:defRPr>
            </a:pPr>
            <a:r>
              <a:rPr sz="1950" b="0">
                <a:solidFill>
                  <a:srgbClr val="3F4446"/>
                </a:solidFill>
              </a:rPr>
              <a:t>Prove marketplace liquidity in one launch market before scale.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FD727A-A5BB-487C-B286-6510A591B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409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3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3FD736-12A6-4187-86C9-BFB1CBE3E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57875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C0C0B"/>
                </a:solidFill>
              </a:defRPr>
            </a:pPr>
            <a:r>
              <a:rPr sz="1200" b="1">
                <a:solidFill>
                  <a:srgbClr val="0C0C0B"/>
                </a:solidFill>
              </a:rPr>
              <a:t>CONDITIONAL GO · PILOT FIRST</a:t>
            </a:r>
          </a:p>
          <a:p xmlns:a="http://schemas.openxmlformats.org/drawingml/2006/main">
            <a:pPr algn="l">
              <a:defRPr sz="1200" b="1">
                <a:solidFill>
                  <a:srgbClr val="0C0C0B"/>
                </a:solidFill>
              </a:defRPr>
            </a:pPr>
            <a:r>
              <a:rPr sz="1200" b="1">
                <a:solidFill>
                  <a:srgbClr val="0C0C0B"/>
                </a:solidFill>
              </a:rPr>
              <a:t>ISRAEL FIRST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1C8712-7C62-4070-AD87-44BA73C21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086600"/>
            <a:ext cx="3333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CONTROLLED VENTURE DECK · 2026</a:t>
            </a:r>
          </a:p>
        </p:txBody>
      </p:sp>
    </p:spTree>
    <p:extLst>
      <p:ext uri="{BB962C8B-B14F-4D97-AF65-F5344CB8AC3E}">
        <p14:creationId xmlns:p14="http://schemas.microsoft.com/office/powerpoint/2010/main" val="6327949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c9285bd48345d5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288279-B114-49DB-9A9B-1FA5A9D01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C0C0B"/>
                </a:solidFill>
              </a:defRPr>
            </a:pPr>
            <a:r>
              <a:rPr sz="750" b="1">
                <a:solidFill>
                  <a:srgbClr val="0C0C0B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D7664A-8688-41D9-A50E-21DC0789B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C0C0B"/>
                </a:solidFill>
              </a:defRPr>
            </a:pPr>
            <a:r>
              <a:rPr sz="825" b="1">
                <a:solidFill>
                  <a:srgbClr val="0C0C0B"/>
                </a:solidFill>
              </a:rPr>
              <a:t>THE BUSINESS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5DF60A-D26F-477D-A797-A1A7CAA33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04 / 08  ·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3BD001-7043-4242-9C27-461CAEE79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44179F-8440-42AE-847B-7D987BCA2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01 · WHAT THE BUSINESS DOES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62AA4B-2C8C-43EB-92A1-BDC734671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0C0B"/>
                </a:solidFill>
              </a:defRPr>
            </a:pPr>
            <a:r>
              <a:rPr sz="3000" b="1">
                <a:solidFill>
                  <a:srgbClr val="0C0C0B"/>
                </a:solidFill>
              </a:rPr>
              <a:t>One model. Four controlled steps.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812853e1a2402e"/>
          <a:srcRect xmlns:a="http://schemas.openxmlformats.org/drawingml/2006/main" l="17988" t="0" r="1798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476500"/>
            <a:ext cx="4000500" cy="3905250"/>
          </a:xfrm>
          <a:prstGeom xmlns:a="http://schemas.openxmlformats.org/drawingml/2006/main" prst="roundRect">
            <a:avLst>
              <a:gd name="adj" fmla="val 390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26B41E-8D43-4C7B-A30D-C206689B6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622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C300"/>
                </a:solidFill>
              </a:defRPr>
            </a:pPr>
            <a:r>
              <a:rPr sz="1275" b="1">
                <a:solidFill>
                  <a:srgbClr val="F7C300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C4D838-FDB2-4681-9C7B-B122F92D2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3431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C0C0B"/>
                </a:solidFill>
              </a:defRPr>
            </a:pPr>
            <a:r>
              <a:rPr sz="1725" b="1">
                <a:solidFill>
                  <a:srgbClr val="0C0C0B"/>
                </a:solidFill>
              </a:rPr>
              <a:t>Build supply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FC01F7-42EC-4C49-99A9-7345E9B42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7146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Onboard verified providers in a narrow geography.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D31551-DD57-420D-895C-7391111A9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2289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9967F7-2C30-4C19-8883-1B6B04E4E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3718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C300"/>
                </a:solidFill>
              </a:defRPr>
            </a:pPr>
            <a:r>
              <a:rPr sz="1275" b="1">
                <a:solidFill>
                  <a:srgbClr val="F7C300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E0A3EB-40D2-4563-B7AC-407B85E0F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3528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C0C0B"/>
                </a:solidFill>
              </a:defRPr>
            </a:pPr>
            <a:r>
              <a:rPr sz="1725" b="1">
                <a:solidFill>
                  <a:srgbClr val="0C0C0B"/>
                </a:solidFill>
              </a:rPr>
              <a:t>Capture demand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651B2D-223A-49BF-A6E9-92A0572BC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7242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Structure requests around what, where and when.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FC7DA5-BEF3-43E6-AC76-0FF79F89A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23862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853CA1-484E-4299-A1AB-DD598D893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3815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C300"/>
                </a:solidFill>
              </a:defRPr>
            </a:pPr>
            <a:r>
              <a:rPr sz="1275" b="1">
                <a:solidFill>
                  <a:srgbClr val="F7C300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C1697C-4E88-4631-9C6B-29A982C15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362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C0C0B"/>
                </a:solidFill>
              </a:defRPr>
            </a:pPr>
            <a:r>
              <a:rPr sz="1725" b="1">
                <a:solidFill>
                  <a:srgbClr val="0C0C0B"/>
                </a:solidFill>
              </a:rPr>
              <a:t>Match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8690F7A-D8F0-48AD-8BD8-4F22D8A0A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7339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Measure response, quote coverage and conversion.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801670C-3A9A-4C09-91F4-7D397C5EB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2482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5FB4DE-8E6A-437B-BDEF-C949A6705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3911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C300"/>
                </a:solidFill>
              </a:defRPr>
            </a:pPr>
            <a:r>
              <a:rPr sz="1275" b="1">
                <a:solidFill>
                  <a:srgbClr val="F7C300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D6375D-4A65-4A8C-BCFD-02A5005D0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721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C0C0B"/>
                </a:solidFill>
              </a:defRPr>
            </a:pPr>
            <a:r>
              <a:rPr sz="1725" b="1">
                <a:solidFill>
                  <a:srgbClr val="0C0C0B"/>
                </a:solidFill>
              </a:rPr>
              <a:t>Repeat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6890B05-511B-405A-9672-0CE7AC6E2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7435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Scale only after buyer and provider value are proven.</a:t>
            </a:r>
          </a:p>
        </p:txBody>
      </p:sp>
    </p:spTree>
    <p:extLst>
      <p:ext uri="{BB962C8B-B14F-4D97-AF65-F5344CB8AC3E}">
        <p14:creationId xmlns:p14="http://schemas.microsoft.com/office/powerpoint/2010/main" val="70246711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3dca888049433c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B45569-EB17-4CBD-A12D-A631154A1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C0C0B"/>
                </a:solidFill>
              </a:defRPr>
            </a:pPr>
            <a:r>
              <a:rPr sz="750" b="1">
                <a:solidFill>
                  <a:srgbClr val="0C0C0B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9D51F9-1540-4C57-A243-59912C8DA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C0C0B"/>
                </a:solidFill>
              </a:defRPr>
            </a:pPr>
            <a:r>
              <a:rPr sz="825" b="1">
                <a:solidFill>
                  <a:srgbClr val="0C0C0B"/>
                </a:solidFill>
              </a:rPr>
              <a:t>MARKET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B5BF7D-16DA-43CE-AB69-2D4DA684A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04 / 08  ·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234C39-4F97-4D00-8ECA-6099EC9E4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58C207-3DC1-488C-809A-A8A22C984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02 · MARKET AND REVENUE POTENTIAL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C4175E-DB4A-4715-8A29-29BE96EBC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0C0B"/>
                </a:solidFill>
              </a:defRPr>
            </a:pPr>
            <a:r>
              <a:rPr sz="3000" b="1">
                <a:solidFill>
                  <a:srgbClr val="0C0C0B"/>
                </a:solidFill>
              </a:rPr>
              <a:t>The launch market is meaningful. Liquidity is still unproven.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353D17-722E-49E8-99E3-7DB3AB08B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3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5864A7-64F8-43B0-88A7-832875AE9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0C0B"/>
                </a:solidFill>
              </a:defRPr>
            </a:pPr>
            <a:r>
              <a:rPr sz="3000" b="1">
                <a:solidFill>
                  <a:srgbClr val="0C0C0B"/>
                </a:solidFill>
              </a:rPr>
              <a:t>NIS 10.1B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FBD201B-DB22-484B-BA1D-416088783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C0C0B"/>
                </a:solidFill>
              </a:defRPr>
            </a:pPr>
            <a:r>
              <a:rPr sz="1425" b="1">
                <a:solidFill>
                  <a:srgbClr val="0C0C0B"/>
                </a:solidFill>
              </a:rPr>
              <a:t>Base annual TAM GMV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A8081C-644A-4CC9-BA95-491640A74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MODELLED ASSUMPTION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144BAA-4FE7-40DE-8FFB-F9F12881E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86B8CC-9850-4F6F-8955-28D7613D7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0C0B"/>
                </a:solidFill>
              </a:defRPr>
            </a:pPr>
            <a:r>
              <a:rPr sz="3000" b="1">
                <a:solidFill>
                  <a:srgbClr val="0C0C0B"/>
                </a:solidFill>
              </a:rPr>
              <a:t>NIS 1.5B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5BEB74-876A-4666-952C-7AB3C1732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C0C0B"/>
                </a:solidFill>
              </a:defRPr>
            </a:pPr>
            <a:r>
              <a:rPr sz="1425" b="1">
                <a:solidFill>
                  <a:srgbClr val="0C0C0B"/>
                </a:solidFill>
              </a:rPr>
              <a:t>Israel-first launch SAM GMV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1E587C-CCA5-4B8F-A97F-234104132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MODELLED ASSUMPTION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1DCAAD-5C80-4DA0-B992-2360D344C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89D50F-27F6-4E01-BCAA-67CA77CCA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0C0B"/>
                </a:solidFill>
              </a:defRPr>
            </a:pPr>
            <a:r>
              <a:rPr sz="3000" b="1">
                <a:solidFill>
                  <a:srgbClr val="0C0C0B"/>
                </a:solidFill>
              </a:rPr>
              <a:t>NIS 75-120M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5067F5-7D3B-44EC-BBF0-D6A5EF8D3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C0C0B"/>
                </a:solidFill>
              </a:defRPr>
            </a:pPr>
            <a:r>
              <a:rPr sz="1425" b="1">
                <a:solidFill>
                  <a:srgbClr val="0C0C0B"/>
                </a:solidFill>
              </a:rPr>
              <a:t>Year 3-5 obtainable GMV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1BFBE0-9114-4108-B695-E9E10CCF7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MODELLED ASSUMPTION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5E746F-4072-4506-BE43-199CFF79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9477375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C0C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FA9543-2D2D-4E6A-9A2D-EF236262D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57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PUBLICATION RULE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2F9ADF-5CE2-4EF0-8666-55EC56136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79120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Modelled figures stay modelled. Missing market data stays unverified.</a:t>
            </a:r>
          </a:p>
        </p:txBody>
      </p:sp>
    </p:spTree>
    <p:extLst>
      <p:ext uri="{BB962C8B-B14F-4D97-AF65-F5344CB8AC3E}">
        <p14:creationId xmlns:p14="http://schemas.microsoft.com/office/powerpoint/2010/main" val="82717938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C0C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7b77413ceb4e6f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91C008-97B2-40AD-8A6F-107D772FD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9E18A5-64BF-4687-AED9-7AB7CB446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GROUP ENTRY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17AA3D-DDAF-44B4-AFD9-6AFCA7DAE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04 / 08  ·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F59457-02CE-45E3-9754-F7709EAD3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F26AA4-A952-4ED8-BE35-405D973AB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03 · EXECUTION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ECB6A9-3A93-4155-84A8-5C14A1CD1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Where the group creates an edge.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f00c0f9ca34245"/>
          <a:srcRect xmlns:a="http://schemas.openxmlformats.org/drawingml/2006/main" l="21013" t="0" r="21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43650" y="2381250"/>
            <a:ext cx="3743325" cy="4038600"/>
          </a:xfrm>
          <a:prstGeom xmlns:a="http://schemas.openxmlformats.org/drawingml/2006/main" prst="roundRect">
            <a:avLst>
              <a:gd name="adj" fmla="val 4071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9DC3D0-8EB8-422A-A2B7-C3EA97768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C300"/>
                </a:solidFill>
              </a:defRPr>
            </a:pPr>
            <a:r>
              <a:rPr sz="1125" b="1">
                <a:solidFill>
                  <a:srgbClr val="F7C300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E0A4B4-7CA2-4A38-B52B-3E7548DF4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5270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Construction-market focus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0985B1-DF96-4507-8A5B-2313EE4C5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813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E0A6CD-4F92-4618-A7EA-EDC212E81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C300"/>
                </a:solidFill>
              </a:defRPr>
            </a:pPr>
            <a:r>
              <a:rPr sz="1125" b="1">
                <a:solidFill>
                  <a:srgbClr val="F7C300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9D64ED-BE18-4EFC-AA6E-66B331464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5757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Verified provider layer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6E13494-B4D3-44FD-9C5C-A82EDC265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8622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131EF2-BF49-49A4-9833-B06ADBD34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C300"/>
                </a:solidFill>
              </a:defRPr>
            </a:pPr>
            <a:r>
              <a:rPr sz="1125" b="1">
                <a:solidFill>
                  <a:srgbClr val="F7C300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BBE656-FC1E-4867-B04A-7B701205B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6245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Structured RFQ journey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573646-2C57-4F74-8378-0F2FA1BBA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9911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2CD718-067E-4032-892A-23948DDA4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C300"/>
                </a:solidFill>
              </a:defRPr>
            </a:pPr>
            <a:r>
              <a:rPr sz="1125" b="1">
                <a:solidFill>
                  <a:srgbClr val="F7C300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81BF47-F2E9-407E-9024-C80D84987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6732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Product and brand already in development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773AEB-A337-4BEE-8EFF-C0B46AAD9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9597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27699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e0deb83e1b482f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D741EE-4AC3-4AFF-8FC9-4CAF5D43B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C0C0B"/>
                </a:solidFill>
              </a:defRPr>
            </a:pPr>
            <a:r>
              <a:rPr sz="750" b="1">
                <a:solidFill>
                  <a:srgbClr val="0C0C0B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C90514-25D9-40E3-B851-BD5649820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C0C0B"/>
                </a:solidFill>
              </a:defRPr>
            </a:pPr>
            <a:r>
              <a:rPr sz="825" b="1">
                <a:solidFill>
                  <a:srgbClr val="0C0C0B"/>
                </a:solidFill>
              </a:rPr>
              <a:t>CAPITAL + REVENUE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086299-5FF2-4D59-BB22-E8341DFFD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04 / 08  ·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C30E81-5121-4F63-9A82-1F504D2DB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73E2AD-97CD-42F8-85A6-EEF67C538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04 · COMMERCIAL MECHANICS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1F4040-FE8F-4B8E-A1D0-49A4BEE59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0C0B"/>
                </a:solidFill>
              </a:defRPr>
            </a:pPr>
            <a:r>
              <a:rPr sz="3000" b="1">
                <a:solidFill>
                  <a:srgbClr val="0C0C0B"/>
                </a:solidFill>
              </a:rPr>
              <a:t>Money in. Revenue out.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11AE55-40D0-4569-AF46-E61B60482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C300"/>
                </a:solidFill>
              </a:defRPr>
            </a:pPr>
            <a:r>
              <a:rPr sz="3150" b="1">
                <a:solidFill>
                  <a:srgbClr val="F7C300"/>
                </a:solidFill>
              </a:rPr>
              <a:t>90 DAYS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A24CF3-FDFE-4818-A89B-F99F8389C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C0C0B"/>
                </a:solidFill>
              </a:defRPr>
            </a:pPr>
            <a:r>
              <a:rPr sz="1350" b="1">
                <a:solidFill>
                  <a:srgbClr val="0C0C0B"/>
                </a:solidFill>
              </a:rPr>
              <a:t>Validation pilot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A8BE42-91DE-4491-B534-531CD0224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3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F34FD2-1ED3-48B4-812C-EFACF4D9B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C0C0B"/>
                </a:solidFill>
              </a:defRPr>
            </a:pPr>
            <a:r>
              <a:rPr sz="3150" b="1">
                <a:solidFill>
                  <a:srgbClr val="0C0C0B"/>
                </a:solidFill>
              </a:rPr>
              <a:t>75-100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A5B258-718D-4FD3-810C-6DD0E8112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C0C0B"/>
                </a:solidFill>
              </a:defRPr>
            </a:pPr>
            <a:r>
              <a:rPr sz="1350" b="1">
                <a:solidFill>
                  <a:srgbClr val="0C0C0B"/>
                </a:solidFill>
              </a:rPr>
              <a:t>Verified provider target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4C5B65-A077-4905-B55E-496A9BFD2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D6B502-5EBC-42C5-9688-E9ED3D70E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C0C0B"/>
                </a:solidFill>
              </a:defRPr>
            </a:pPr>
            <a:r>
              <a:rPr sz="3150" b="1">
                <a:solidFill>
                  <a:srgbClr val="0C0C0B"/>
                </a:solidFill>
              </a:rPr>
              <a:t>NIS 6.62M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EB0C57-C372-4184-9591-FA384A6E3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C0C0B"/>
                </a:solidFill>
              </a:defRPr>
            </a:pPr>
            <a:r>
              <a:rPr sz="1350" b="1">
                <a:solidFill>
                  <a:srgbClr val="0C0C0B"/>
                </a:solidFill>
              </a:rPr>
              <a:t>Modelled annual revenue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B05BDE-B8F5-44C7-8CC9-AF5A244CE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83A938-6F50-43DE-822D-D571F3545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REVENUE STREAMS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3A8837-296C-421E-B8A6-4E141D7F1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C0C0B"/>
                </a:solidFill>
              </a:defRPr>
            </a:pPr>
            <a:r>
              <a:rPr sz="1500" b="1">
                <a:solidFill>
                  <a:srgbClr val="0C0C0B"/>
                </a:solidFill>
              </a:rPr>
              <a:t>01  Provider subscriptions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F897D9-5E1C-4A7F-8BC2-F3F9F432A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C0C0B"/>
                </a:solidFill>
              </a:defRPr>
            </a:pPr>
            <a:r>
              <a:rPr sz="1500" b="1">
                <a:solidFill>
                  <a:srgbClr val="0C0C0B"/>
                </a:solidFill>
              </a:rPr>
              <a:t>02  Promoted listings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118DF5-4C1A-4E96-A2EF-74FBCA34C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C0C0B"/>
                </a:solidFill>
              </a:defRPr>
            </a:pPr>
            <a:r>
              <a:rPr sz="1500" b="1">
                <a:solidFill>
                  <a:srgbClr val="0C0C0B"/>
                </a:solidFill>
              </a:rPr>
              <a:t>03  Future transaction fees</a:t>
            </a:r>
          </a:p>
        </p:txBody>
      </p:sp>
    </p:spTree>
    <p:extLst>
      <p:ext uri="{BB962C8B-B14F-4D97-AF65-F5344CB8AC3E}">
        <p14:creationId xmlns:p14="http://schemas.microsoft.com/office/powerpoint/2010/main" val="122408983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c46f048e7f4a30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41BC56-D6B0-4DCC-8FE2-8BF72BCBA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C0C0B"/>
                </a:solidFill>
              </a:defRPr>
            </a:pPr>
            <a:r>
              <a:rPr sz="750" b="1">
                <a:solidFill>
                  <a:srgbClr val="0C0C0B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6951C5-1B75-4DE9-82A6-9495AEE05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C0C0B"/>
                </a:solidFill>
              </a:defRPr>
            </a:pPr>
            <a:r>
              <a:rPr sz="825" b="1">
                <a:solidFill>
                  <a:srgbClr val="0C0C0B"/>
                </a:solidFill>
              </a:rPr>
              <a:t>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8CFFF8-1684-4B51-A03C-E8B966EBA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04 / 08  ·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2D1894-0EB3-4757-9F20-F16A525C5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325DE2-A7CC-4269-BBAA-9EB9A3E42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05 · COST DRIVERS AND BOTTLENECKS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5967F3-23C0-42EC-8C33-2BE365DC1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0C0B"/>
                </a:solidFill>
              </a:defRPr>
            </a:pPr>
            <a:r>
              <a:rPr sz="3000" b="1">
                <a:solidFill>
                  <a:srgbClr val="0C0C0B"/>
                </a:solidFill>
              </a:rPr>
              <a:t>The operating model breaks here first.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35C29F-DE58-4E5B-9566-5A9AE339C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COST DRIVERS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FBEDC0-3842-47EC-B513-50C74F11E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647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OPERATING BOTTLENECKS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A758ED-882F-43A5-9B73-EFFE9BE22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628900"/>
            <a:ext cx="190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A45873-2EFD-41AA-A179-07BB84BED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B81495-5F0F-422A-9168-FF962DC7A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1051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C0C0B"/>
                </a:solidFill>
              </a:defRPr>
            </a:pPr>
            <a:r>
              <a:rPr sz="1575" b="1">
                <a:solidFill>
                  <a:srgbClr val="0C0C0B"/>
                </a:solidFill>
              </a:rPr>
              <a:t>Product development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CFB7EF-1BFA-44E5-9552-DA00D377A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BEC6A7-8F31-4B36-8C75-3E5CF9714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8481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C0C0B"/>
                </a:solidFill>
              </a:defRPr>
            </a:pPr>
            <a:r>
              <a:rPr sz="1575" b="1">
                <a:solidFill>
                  <a:srgbClr val="0C0C0B"/>
                </a:solidFill>
              </a:rPr>
              <a:t>Provider onboarding and verification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CE38C1-E2F4-4A7C-B184-0ED52AC96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0BB96E-3C56-47A3-A789-0A05354EC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5910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C0C0B"/>
                </a:solidFill>
              </a:defRPr>
            </a:pPr>
            <a:r>
              <a:rPr sz="1575" b="1">
                <a:solidFill>
                  <a:srgbClr val="0C0C0B"/>
                </a:solidFill>
              </a:rPr>
              <a:t>Demand acquisition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01BE60-55D5-4F3F-8729-7A4A47A82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ACD1B8-2A8A-42AA-B76E-CF489DE52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340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C0C0B"/>
                </a:solidFill>
              </a:defRPr>
            </a:pPr>
            <a:r>
              <a:rPr sz="1575" b="1">
                <a:solidFill>
                  <a:srgbClr val="0C0C0B"/>
                </a:solidFill>
              </a:rPr>
              <a:t>Support and compliance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9DA4000-6C65-4319-B56C-76683422A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C300"/>
                </a:solidFill>
              </a:defRPr>
            </a:pPr>
            <a:r>
              <a:rPr sz="1125" b="1">
                <a:solidFill>
                  <a:srgbClr val="F7C300"/>
                </a:solidFill>
              </a:rPr>
              <a:t>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773DFF4-6C8C-4885-A6CF-4CB49B92D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051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C0C0B"/>
                </a:solidFill>
              </a:defRPr>
            </a:pPr>
            <a:r>
              <a:rPr sz="1575" b="1">
                <a:solidFill>
                  <a:srgbClr val="0C0C0B"/>
                </a:solidFill>
              </a:rPr>
              <a:t>Provider density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1B6E07-3A22-4148-A823-536E3FF7A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C300"/>
                </a:solidFill>
              </a:defRPr>
            </a:pPr>
            <a:r>
              <a:rPr sz="1125" b="1">
                <a:solidFill>
                  <a:srgbClr val="F7C300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C3B5BD-8766-442C-8A82-42AA41D91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481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C0C0B"/>
                </a:solidFill>
              </a:defRPr>
            </a:pPr>
            <a:r>
              <a:rPr sz="1575" b="1">
                <a:solidFill>
                  <a:srgbClr val="0C0C0B"/>
                </a:solidFill>
              </a:rPr>
              <a:t>Response time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5CDA548-2D4E-48B5-983C-F68E367B5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C300"/>
                </a:solidFill>
              </a:defRPr>
            </a:pPr>
            <a:r>
              <a:rPr sz="1125" b="1">
                <a:solidFill>
                  <a:srgbClr val="F7C300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3A4F2F3-95AA-4450-BEF7-E5543AF38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5910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C0C0B"/>
                </a:solidFill>
              </a:defRPr>
            </a:pPr>
            <a:r>
              <a:rPr sz="1575" b="1">
                <a:solidFill>
                  <a:srgbClr val="0C0C0B"/>
                </a:solidFill>
              </a:rPr>
              <a:t>RFQ conversion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447FFA3-8027-48EA-A328-0233B9B33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C300"/>
                </a:solidFill>
              </a:defRPr>
            </a:pPr>
            <a:r>
              <a:rPr sz="1125" b="1">
                <a:solidFill>
                  <a:srgbClr val="F7C300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04B0F99-893E-40C6-840C-6D641BB8A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3340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C0C0B"/>
                </a:solidFill>
              </a:defRPr>
            </a:pPr>
            <a:r>
              <a:rPr sz="1575" b="1">
                <a:solidFill>
                  <a:srgbClr val="0C0C0B"/>
                </a:solidFill>
              </a:rPr>
              <a:t>Buyer repeat</a:t>
            </a:r>
          </a:p>
        </p:txBody>
      </p:sp>
    </p:spTree>
    <p:extLst>
      <p:ext uri="{BB962C8B-B14F-4D97-AF65-F5344CB8AC3E}">
        <p14:creationId xmlns:p14="http://schemas.microsoft.com/office/powerpoint/2010/main" val="79155810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84971cc57b4662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36B11D-B813-4259-ADF3-099590344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C0C0B"/>
                </a:solidFill>
              </a:defRPr>
            </a:pPr>
            <a:r>
              <a:rPr sz="750" b="1">
                <a:solidFill>
                  <a:srgbClr val="0C0C0B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8FF802-DA04-403A-8C2E-BEFFF228E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C0C0B"/>
                </a:solidFill>
              </a:defRPr>
            </a:pPr>
            <a:r>
              <a:rPr sz="825" b="1">
                <a:solidFill>
                  <a:srgbClr val="0C0C0B"/>
                </a:solidFill>
              </a:rPr>
              <a:t>RETURN +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4AB4AB-017F-438A-AE9F-0C60058C5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04 / 08  ·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26A003-12F6-4FFF-A770-7BDC6ED62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220EFD-2B83-41DC-BF70-F113E168C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06 · RETURN PROFILE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EBB81C-E8FB-4157-9732-468431F24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C0C0B"/>
                </a:solidFill>
              </a:defRPr>
            </a:pPr>
            <a:r>
              <a:rPr sz="2700" b="1">
                <a:solidFill>
                  <a:srgbClr val="0C0C0B"/>
                </a:solidFill>
              </a:rPr>
              <a:t>Revenue is modelled. Financial return is not.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7AE074-35F2-46CE-9C24-904071E0D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066800"/>
            <a:ext cx="25622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17719A-EA7F-47AE-9424-37A18E2C2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2573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7C300"/>
                </a:solidFill>
              </a:defRPr>
            </a:pPr>
            <a:r>
              <a:rPr sz="825" b="1">
                <a:solidFill>
                  <a:srgbClr val="F7C300"/>
                </a:solidFill>
              </a:rPr>
              <a:t>RISK LEVEL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986928-BDD0-4A8B-AD5E-E5F600563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49542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C0C0B"/>
                </a:solidFill>
              </a:defRPr>
            </a:pPr>
            <a:r>
              <a:rPr sz="1275" b="1">
                <a:solidFill>
                  <a:srgbClr val="0C0C0B"/>
                </a:solidFill>
              </a:rPr>
              <a:t>HIGH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7C2A7B-F45B-4035-BC5D-007D8BBEB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4191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0C0C0B"/>
                </a:solidFill>
              </a:defRPr>
            </a:pPr>
            <a:r>
              <a:rPr sz="4800" b="1">
                <a:solidFill>
                  <a:srgbClr val="0C0C0B"/>
                </a:solidFill>
              </a:rPr>
              <a:t>NOT</a:t>
            </a:r>
          </a:p>
          <a:p xmlns:a="http://schemas.openxmlformats.org/drawingml/2006/main">
            <a:pPr algn="l">
              <a:defRPr sz="4800" b="1">
                <a:solidFill>
                  <a:srgbClr val="0C0C0B"/>
                </a:solidFill>
              </a:defRPr>
            </a:pPr>
            <a:r>
              <a:rPr sz="4800" b="1">
                <a:solidFill>
                  <a:srgbClr val="0C0C0B"/>
                </a:solidFill>
              </a:rPr>
              <a:t>MODELLED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D908FE-59C9-4DB0-895B-2A2AC6E10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590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A6D"/>
                </a:solidFill>
              </a:defRPr>
            </a:pPr>
            <a:r>
              <a:rPr sz="1200" b="1">
                <a:solidFill>
                  <a:srgbClr val="666A6D"/>
                </a:solidFill>
              </a:rPr>
              <a:t>NOT MODELLED · PILOT METRICS CONTROL THE NEXT CAPITAL STEP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D46F04-3DFF-41B1-9669-6D8E388B5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762250"/>
            <a:ext cx="3038475" cy="247650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FFF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AB13FE-EDC3-4F6B-8C5A-3133918EE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1432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THE NEXT CAPITAL STEP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1C150C-2719-47AE-AB10-DE7C8C796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581400"/>
            <a:ext cx="2333625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C0C0B"/>
                </a:solidFill>
              </a:defRPr>
            </a:pPr>
            <a:r>
              <a:rPr sz="1425" b="1">
                <a:solidFill>
                  <a:srgbClr val="0C0C0B"/>
                </a:solidFill>
              </a:rPr>
              <a:t>At least 20% RFQ-to-booking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1">
                <a:solidFill>
                  <a:srgbClr val="0C0C0B"/>
                </a:solidFill>
              </a:defRPr>
            </a:pPr>
            <a:r>
              <a:rPr sz="1425" b="1">
                <a:solidFill>
                  <a:srgbClr val="0C0C0B"/>
                </a:solidFill>
              </a:rPr>
              <a:t>At least 25% buyer repeat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1">
                <a:solidFill>
                  <a:srgbClr val="0C0C0B"/>
                </a:solidFill>
              </a:defRPr>
            </a:pPr>
            <a:r>
              <a:rPr sz="1425" b="1">
                <a:solidFill>
                  <a:srgbClr val="0C0C0B"/>
                </a:solidFill>
              </a:rPr>
              <a:t>Two-quote coverage</a:t>
            </a:r>
          </a:p>
        </p:txBody>
      </p:sp>
    </p:spTree>
    <p:extLst>
      <p:ext uri="{BB962C8B-B14F-4D97-AF65-F5344CB8AC3E}">
        <p14:creationId xmlns:p14="http://schemas.microsoft.com/office/powerpoint/2010/main" val="5800833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C0C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325bd754774c01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3ADDFA-F303-4F74-9DE6-7CD4F1571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C6813D-DD73-48D0-A58C-F0D59E1BA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5C504F-BA6C-400B-9AAA-799A06A2D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04 / 08  ·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E21452-E058-4EF1-8852-0E4E1AE9E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1CD825-8D9F-45C6-BD84-8918013C1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07 · DECISION GATE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7AD559-967A-435C-AB0F-24A22DE2C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8572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Fund validation first; scale software and acquisition only after the 90-day liquidity gates clear.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EE5F06-DFDD-4294-B73A-E0AA0193F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57625"/>
            <a:ext cx="9477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3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56C2EE-5CEF-4A5D-8702-2213B4206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C300"/>
                </a:solidFill>
              </a:defRPr>
            </a:pPr>
            <a:r>
              <a:rPr sz="900" b="1">
                <a:solidFill>
                  <a:srgbClr val="F7C300"/>
                </a:solidFill>
              </a:rPr>
              <a:t>REQUIRED BEFORE COMMITMENT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0D9063-9E33-44BB-A599-86F5B1604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C10099-C337-42A4-B590-644950175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At least 20% RFQ-to-booking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684C03-D522-4F1D-B98D-BF58A1226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24F4E3-5CF1-4A7D-AFAA-F573CA07D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At least 25% buyer repeat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3B60A0-5F66-4653-91BC-684007491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62D0B0-36B8-45A0-8EE1-9BA63DC2D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Two-quote coverage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377217-CE8B-4357-861A-BAF0837C5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300"/>
                </a:solidFill>
              </a:defRPr>
            </a:pPr>
            <a:r>
              <a:rPr sz="1350" b="1">
                <a:solidFill>
                  <a:srgbClr val="F7C300"/>
                </a:solidFill>
              </a:rPr>
              <a:t>CONDITIONAL GO · PILOT FIRST</a:t>
            </a:r>
          </a:p>
        </p:txBody>
      </p:sp>
    </p:spTree>
    <p:extLst>
      <p:ext uri="{BB962C8B-B14F-4D97-AF65-F5344CB8AC3E}">
        <p14:creationId xmlns:p14="http://schemas.microsoft.com/office/powerpoint/2010/main" val="135197100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2026-09-01T15:25:29.4390000Z</dcterms:created>
  <dcterms:modified xsi:type="dcterms:W3CDTF">2026-09-01T15:25:29.4390000Z</dcterms:modified>
</coreProperties>
</file>