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226628467fe49ad" /><Relationship Type="http://schemas.openxmlformats.org/officeDocument/2006/relationships/extended-properties" Target="/docProps/app.xml" Id="Rff47501f70934559" /><Relationship Type="http://schemas.openxmlformats.org/officeDocument/2006/relationships/officeDocument" Target="/ppt/presentation.xml" Id="R6a8c87d37986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bbeed0667472b"/>
  </p:sldMasterIdLst>
  <p:notesMasterIdLst>
    <p:notesMasterId xmlns:r="http://schemas.openxmlformats.org/officeDocument/2006/relationships" r:id="Re9160d6089a14074"/>
  </p:notesMasterIdLst>
  <p:sldIdLst>
    <p:sldId xmlns:r="http://schemas.openxmlformats.org/officeDocument/2006/relationships" id="256" r:id="Re3499235437240cb"/>
    <p:sldId xmlns:r="http://schemas.openxmlformats.org/officeDocument/2006/relationships" id="257" r:id="R679906b45d714b8e"/>
    <p:sldId xmlns:r="http://schemas.openxmlformats.org/officeDocument/2006/relationships" id="258" r:id="Rf707bff8ba8f441b"/>
    <p:sldId xmlns:r="http://schemas.openxmlformats.org/officeDocument/2006/relationships" id="259" r:id="Re273ab0e4d2041a2"/>
    <p:sldId xmlns:r="http://schemas.openxmlformats.org/officeDocument/2006/relationships" id="260" r:id="Rf2af115c5cb9456f"/>
    <p:sldId xmlns:r="http://schemas.openxmlformats.org/officeDocument/2006/relationships" id="261" r:id="R2ae0643d50164d75"/>
    <p:sldId xmlns:r="http://schemas.openxmlformats.org/officeDocument/2006/relationships" id="262" r:id="R5df8b75e72bd4a4c"/>
    <p:sldId xmlns:r="http://schemas.openxmlformats.org/officeDocument/2006/relationships" id="263" r:id="R93f99defe314429f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a36194a9514a4b" /><Relationship Type="http://schemas.openxmlformats.org/officeDocument/2006/relationships/slideMaster" Target="/ppt/slideMasters/slideMaster1.xml" Id="R26bbbeed0667472b" /><Relationship Type="http://schemas.openxmlformats.org/officeDocument/2006/relationships/notesMaster" Target="/ppt/notesMasters/notesMaster1.xml" Id="Re9160d6089a14074" /><Relationship Type="http://schemas.openxmlformats.org/officeDocument/2006/relationships/presProps" Target="/ppt/presProps.xml" Id="R2da39735b6c84189" /><Relationship Type="http://schemas.openxmlformats.org/officeDocument/2006/relationships/tableStyles" Target="/ppt/tableStyles.xml" Id="Ra219606a648e46d8" /><Relationship Type="http://schemas.openxmlformats.org/officeDocument/2006/relationships/slide" Target="/ppt/slides/slide1.xml" Id="Re3499235437240cb" /><Relationship Type="http://schemas.openxmlformats.org/officeDocument/2006/relationships/slide" Target="/ppt/slides/slide2.xml" Id="R679906b45d714b8e" /><Relationship Type="http://schemas.openxmlformats.org/officeDocument/2006/relationships/slide" Target="/ppt/slides/slide3.xml" Id="Rf707bff8ba8f441b" /><Relationship Type="http://schemas.openxmlformats.org/officeDocument/2006/relationships/slide" Target="/ppt/slides/slide4.xml" Id="Re273ab0e4d2041a2" /><Relationship Type="http://schemas.openxmlformats.org/officeDocument/2006/relationships/slide" Target="/ppt/slides/slide5.xml" Id="Rf2af115c5cb9456f" /><Relationship Type="http://schemas.openxmlformats.org/officeDocument/2006/relationships/slide" Target="/ppt/slides/slide6.xml" Id="R2ae0643d50164d75" /><Relationship Type="http://schemas.openxmlformats.org/officeDocument/2006/relationships/slide" Target="/ppt/slides/slide7.xml" Id="R5df8b75e72bd4a4c" /><Relationship Type="http://schemas.openxmlformats.org/officeDocument/2006/relationships/slide" Target="/ppt/slides/slide8.xml" Id="R93f99defe31442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69ad79050dc4d5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e7e753855af4376" /><Relationship Type="http://schemas.openxmlformats.org/officeDocument/2006/relationships/notesMaster" Target="/ppt/notesMasters/notesMaster1.xml" Id="Rc7408acc3b61444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9402aef0734283" /><Relationship Type="http://schemas.openxmlformats.org/officeDocument/2006/relationships/notesMaster" Target="/ppt/notesMasters/notesMaster1.xml" Id="Rc128ebb0eb0c4b6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2c8642def0744a7" /><Relationship Type="http://schemas.openxmlformats.org/officeDocument/2006/relationships/notesMaster" Target="/ppt/notesMasters/notesMaster1.xml" Id="Rec169e9ce2c5490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65449ac0d447ad" /><Relationship Type="http://schemas.openxmlformats.org/officeDocument/2006/relationships/notesMaster" Target="/ppt/notesMasters/notesMaster1.xml" Id="R280c58b47b3e419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7819d1eed7e4ebd" /><Relationship Type="http://schemas.openxmlformats.org/officeDocument/2006/relationships/notesMaster" Target="/ppt/notesMasters/notesMaster1.xml" Id="R02aa6f424a2b460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89ccdc92c6548e2" /><Relationship Type="http://schemas.openxmlformats.org/officeDocument/2006/relationships/notesMaster" Target="/ppt/notesMasters/notesMaster1.xml" Id="R3dc485d99c68489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3b366a0331f42c1" /><Relationship Type="http://schemas.openxmlformats.org/officeDocument/2006/relationships/notesMaster" Target="/ppt/notesMasters/notesMaster1.xml" Id="Rdacee24679f54c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9a2c07a60844f99" /><Relationship Type="http://schemas.openxmlformats.org/officeDocument/2006/relationships/notesMaster" Target="/ppt/notesMasters/notesMaster1.xml" Id="Rc9ea797ff4c04d2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- Project visual asset: bakery/product-range.webp.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- Project visual asset: bakery/production-line.webp.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- Project visual asset: bakery/dispatch.webp.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V08-C01, V08-C02, V08-C03, V08-C04, V08-C05, V08-C06, V08-C07, V08-C08, V08-C09, V08-C10.</a:t>
            </a:r>
          </a:p>
          <a:p xmlns:a="http://schemas.openxmlformats.org/drawingml/2006/main">
            <a:r>
              <a:t>- S12: UAE B2B Industrial Bakery Investment Case | https://agriculture.canada.ca/en/international-trade/reports-and-guides/sector-trend-analysis-bread-and-bakery-products-united-arab-emirates.</a:t>
            </a:r>
          </a:p>
          <a:p xmlns:a="http://schemas.openxmlformats.org/drawingml/2006/main">
            <a:r>
              <a:t>- S13: Industrial Bakery Proposal and Business Canvas.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68bf2723447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96cba5a62b24f34" /><Relationship Type="http://schemas.openxmlformats.org/officeDocument/2006/relationships/slideLayout" Target="/ppt/slideLayouts/slideLayout1.xml" Id="Rb3f31b4f0c7341f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31b4f0c7341f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0dec8ff34140" /><Relationship Type="http://schemas.openxmlformats.org/officeDocument/2006/relationships/image" Target="/ppt/media/image.bin" Id="R89777f85313a4827" /><Relationship Type="http://schemas.openxmlformats.org/officeDocument/2006/relationships/image" Target="/ppt/media/image.png" Id="Racff4031a0754a70" /><Relationship Type="http://schemas.openxmlformats.org/officeDocument/2006/relationships/notesSlide" Target="/ppt/notesSlides/notesSlide1.xml" Id="R39a23dd9ae1d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d191bbd148c9" /><Relationship Type="http://schemas.openxmlformats.org/officeDocument/2006/relationships/image" Target="/ppt/media/image2.png" Id="R6614a117e98c488d" /><Relationship Type="http://schemas.openxmlformats.org/officeDocument/2006/relationships/image" Target="/ppt/media/image2.bin" Id="Rf64b63b8ddc54b3a" /><Relationship Type="http://schemas.openxmlformats.org/officeDocument/2006/relationships/notesSlide" Target="/ppt/notesSlides/notesSlide2.xml" Id="R472557a4e78f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aafe8cf04b60" /><Relationship Type="http://schemas.openxmlformats.org/officeDocument/2006/relationships/image" Target="/ppt/media/image3.png" Id="R435852345b1e4a3a" /><Relationship Type="http://schemas.openxmlformats.org/officeDocument/2006/relationships/notesSlide" Target="/ppt/notesSlides/notesSlide3.xml" Id="R56dcf3fa63d9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e38d0a3b4b83" /><Relationship Type="http://schemas.openxmlformats.org/officeDocument/2006/relationships/image" Target="/ppt/media/image4.png" Id="Rccc4782233024b52" /><Relationship Type="http://schemas.openxmlformats.org/officeDocument/2006/relationships/image" Target="/ppt/media/image3.bin" Id="R54b8d76915fc4a91" /><Relationship Type="http://schemas.openxmlformats.org/officeDocument/2006/relationships/notesSlide" Target="/ppt/notesSlides/notesSlide4.xml" Id="R87d6e9d59d12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0f1d7192442a" /><Relationship Type="http://schemas.openxmlformats.org/officeDocument/2006/relationships/image" Target="/ppt/media/image5.png" Id="R057e6a64103147a2" /><Relationship Type="http://schemas.openxmlformats.org/officeDocument/2006/relationships/notesSlide" Target="/ppt/notesSlides/notesSlide5.xml" Id="Ra2a2c10fab5d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636695444112" /><Relationship Type="http://schemas.openxmlformats.org/officeDocument/2006/relationships/image" Target="/ppt/media/image6.png" Id="Rfede3a3575ae447a" /><Relationship Type="http://schemas.openxmlformats.org/officeDocument/2006/relationships/notesSlide" Target="/ppt/notesSlides/notesSlide6.xml" Id="R87ac743b571d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c53d6cd9c41d4" /><Relationship Type="http://schemas.openxmlformats.org/officeDocument/2006/relationships/image" Target="/ppt/media/image7.png" Id="Re4ad8064f62843cb" /><Relationship Type="http://schemas.openxmlformats.org/officeDocument/2006/relationships/notesSlide" Target="/ppt/notesSlides/notesSlide7.xml" Id="Rd8a9299e0d46477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db63a0474a4a" /><Relationship Type="http://schemas.openxmlformats.org/officeDocument/2006/relationships/image" Target="/ppt/media/image8.png" Id="R118977f56df94fb8" /><Relationship Type="http://schemas.openxmlformats.org/officeDocument/2006/relationships/notesSlide" Target="/ppt/notesSlides/notesSlide8.xml" Id="R78d7559c5b5241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777f85313a4827"/>
          <a:srcRect xmlns:a="http://schemas.openxmlformats.org/drawingml/2006/main" l="27063" t="0" r="270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ff4031a0754a70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279A04-3EAC-4449-9CF9-AD7CD701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CA7B44-D706-4F61-859B-B9066AC92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08  ·  B2B FOOD PRODUCTION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3A0C62-2D24-475E-9E0D-C5A3DC473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60F12"/>
                </a:solidFill>
              </a:defRPr>
            </a:pPr>
            <a:r>
              <a:rPr sz="4800" b="1">
                <a:solidFill>
                  <a:srgbClr val="160F12"/>
                </a:solidFill>
              </a:rPr>
              <a:t>Industrial Bakery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6F5C4B-13CD-4F31-B3B0-3D1D4DB5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Buyer volume and route economics come before equipment.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1B3A48-D381-4419-A920-35F3C0327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3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B9B22B-B53A-451B-AC56-CDD4EB191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60F12"/>
                </a:solidFill>
              </a:defRPr>
            </a:pPr>
            <a:r>
              <a:rPr sz="1200" b="1">
                <a:solidFill>
                  <a:srgbClr val="160F12"/>
                </a:solidFill>
              </a:rPr>
              <a:t>CONDITIONAL GO</a:t>
            </a:r>
          </a:p>
          <a:p xmlns:a="http://schemas.openxmlformats.org/drawingml/2006/main">
            <a:pPr algn="l">
              <a:defRPr sz="1200" b="1">
                <a:solidFill>
                  <a:srgbClr val="160F12"/>
                </a:solidFill>
              </a:defRPr>
            </a:pPr>
            <a:r>
              <a:rPr sz="1200" b="1">
                <a:solidFill>
                  <a:srgbClr val="160F12"/>
                </a:solidFill>
              </a:rPr>
              <a:t>UAE · SHARJAH BASE CASE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709E1B-100A-4EE3-BF61-452AE9D9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9375873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14a117e98c488d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719AE-E283-4276-BCDF-7183707C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7C024C-D5BB-4CA8-BE6B-ACFDC016E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60F12"/>
                </a:solidFill>
              </a:defRPr>
            </a:pPr>
            <a:r>
              <a:rPr sz="825" b="1">
                <a:solidFill>
                  <a:srgbClr val="160F12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52DAAD-76FC-4ED7-9AAA-6690DD82D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08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90532B-0113-401C-B395-8AB59E778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CD20E5-905D-4C1E-AAC4-0D9FD1280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E73B1E-6B57-483B-BD9E-582B7851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4b63b8ddc54b3a"/>
          <a:srcRect xmlns:a="http://schemas.openxmlformats.org/drawingml/2006/main" l="17964" t="0" r="1796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103B46-EC4F-4508-A0EC-208FD8825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D2342"/>
                </a:solidFill>
              </a:defRPr>
            </a:pPr>
            <a:r>
              <a:rPr sz="1275" b="1">
                <a:solidFill>
                  <a:srgbClr val="6D234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BACFAF-BAA4-48F6-A50A-DD542A392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0F12"/>
                </a:solidFill>
              </a:defRPr>
            </a:pPr>
            <a:r>
              <a:rPr sz="1725" b="1">
                <a:solidFill>
                  <a:srgbClr val="160F12"/>
                </a:solidFill>
              </a:rPr>
              <a:t>Validate products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7883AE-1A81-41D6-9706-F93832B66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Run buyer trials for price, volume and shelf life.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8BF0FE-760F-4E49-9F51-08C009F2D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8FAD2F-3765-4B1A-A1C1-1C438ADC9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D2342"/>
                </a:solidFill>
              </a:defRPr>
            </a:pPr>
            <a:r>
              <a:rPr sz="1275" b="1">
                <a:solidFill>
                  <a:srgbClr val="6D2342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90C237-9A3E-4664-A704-457214EE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0F12"/>
                </a:solidFill>
              </a:defRPr>
            </a:pPr>
            <a:r>
              <a:rPr sz="1725" b="1">
                <a:solidFill>
                  <a:srgbClr val="160F12"/>
                </a:solidFill>
              </a:rPr>
              <a:t>Lock demand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D422EB-87AD-47FA-877E-0A8E05261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Obtain LOIs from wholesale buyers.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90D58B-F70D-4514-9E0B-0D196E06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7EBCAA-3FE3-4087-A6AC-E38DB8C4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D2342"/>
                </a:solidFill>
              </a:defRPr>
            </a:pPr>
            <a:r>
              <a:rPr sz="1275" b="1">
                <a:solidFill>
                  <a:srgbClr val="6D2342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85ED4E-AF3C-46AF-9BD7-8CDFD436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0F12"/>
                </a:solidFill>
              </a:defRPr>
            </a:pPr>
            <a:r>
              <a:rPr sz="1725" b="1">
                <a:solidFill>
                  <a:srgbClr val="160F12"/>
                </a:solidFill>
              </a:rPr>
              <a:t>Commission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0EED4D-9BC2-48C9-8315-B650CE31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Quote facility, equipment and working capital.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660A359-EBAB-4EA6-A035-D2EABDEEA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FEB456-B39B-49FC-8B50-11CA4DF85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D2342"/>
                </a:solidFill>
              </a:defRPr>
            </a:pPr>
            <a:r>
              <a:rPr sz="1275" b="1">
                <a:solidFill>
                  <a:srgbClr val="6D2342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95EDE8-B0C9-4BD8-B83D-2580B7A31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0F12"/>
                </a:solidFill>
              </a:defRPr>
            </a:pPr>
            <a:r>
              <a:rPr sz="1725" b="1">
                <a:solidFill>
                  <a:srgbClr val="160F12"/>
                </a:solidFill>
              </a:rPr>
              <a:t>Distribute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B46B4B-EBD8-4EF7-8B48-958539D94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Control routes, delivery frequency and collections.</a:t>
            </a:r>
          </a:p>
        </p:txBody>
      </p:sp>
    </p:spTree>
    <p:extLst>
      <p:ext uri="{BB962C8B-B14F-4D97-AF65-F5344CB8AC3E}">
        <p14:creationId xmlns:p14="http://schemas.microsoft.com/office/powerpoint/2010/main" val="20601616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5852345b1e4a3a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9D54E7-0BE5-4441-B644-86C7AFAD5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0AC50C-DFE1-4977-987B-D33E75808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60F12"/>
                </a:solidFill>
              </a:defRPr>
            </a:pPr>
            <a:r>
              <a:rPr sz="825" b="1">
                <a:solidFill>
                  <a:srgbClr val="160F12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10EC7F-D9EA-4FAC-847C-8594D3095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08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2A9957-3FB7-45F3-9811-AE216FBF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B6399D-8FBE-4132-90FF-AF05F258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E4E18C-8EFE-4FFC-85D3-C282CE826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The serviceable market is credible. Buyer conversion decides the plant.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9ADC8D-88DC-4098-ADA6-FB6A55D55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3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DEA223-E125-43B9-9683-955889E82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NOT LOCKED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EBC7AE-D7AB-4447-BEC8-CED5152E5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0F12"/>
                </a:solidFill>
              </a:defRPr>
            </a:pPr>
            <a:r>
              <a:rPr sz="1425" b="1">
                <a:solidFill>
                  <a:srgbClr val="160F12"/>
                </a:solidFill>
              </a:rPr>
              <a:t>Broad bakery TAM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F31A43-F936-4CBB-AF66-E93CFD9EC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NO APPROVED PUBLIC FIGURE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407053-E74B-4EEA-8613-D71A0356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7CCD7D-63F9-4F25-B8AA-7CCC11DE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AED 344-447M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A5BDC5-E953-4890-9D66-2AD13B6C2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0F12"/>
                </a:solidFill>
              </a:defRPr>
            </a:pPr>
            <a:r>
              <a:rPr sz="1425" b="1">
                <a:solidFill>
                  <a:srgbClr val="160F12"/>
                </a:solidFill>
              </a:rPr>
              <a:t>Retail-linked manufacturer SAM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A7660D-4638-45FC-A127-48356A50C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A4FB64-C270-4760-A03D-ECB8E941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03068B-B5F9-49B2-86CD-0FA04CDF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AED 6.8M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3739D3-03A0-4D7E-8A85-DA1394DA5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0F12"/>
                </a:solidFill>
              </a:defRPr>
            </a:pPr>
            <a:r>
              <a:rPr sz="1425" b="1">
                <a:solidFill>
                  <a:srgbClr val="160F12"/>
                </a:solidFill>
              </a:rPr>
              <a:t>Internal Year-3 revenue plan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EA8B79-272C-4240-B8F4-8BB43E262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ASSUMPTION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06AE77-F3B1-4FF3-B4E5-D1198F7C3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60F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632CEB9-246B-4D87-943A-AB3CCD64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4CB3F7E-0B7E-49E7-83B7-44B47BF9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20223924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60F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c4782233024b5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E8D6E9-CB48-4352-85FD-B29B6AE5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B7AE61-8EA4-4AED-8FBE-050ADFE77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2F492E-E95C-4202-87C6-6FC96BE9E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08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ECE175-B046-4F0D-9E2C-D6F3B9CB0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7BCF51-1006-4FDB-999A-4F368620E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0193C2-A269-4918-AD5D-85D496582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b8d76915fc4a91"/>
          <a:srcRect xmlns:a="http://schemas.openxmlformats.org/drawingml/2006/main" l="21013" t="0" r="21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EA9BA7-AAF8-4F58-A203-AD6C4E260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5F2A3D-F7F8-412C-9420-C1903A85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B2B-only wholesale focus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218D71-5C01-445A-8583-E80DF386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F68DDA-99D8-4C98-A84A-968B781C6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B63857-3BD8-4691-859A-A851C40F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Levantine and mainstream product range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36E9AA-4412-469E-B389-B69EEB81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24492C-3B4F-40FB-9C7A-5144D2433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8F3A7E-E252-4E82-BE0A-05C2EAF4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Seven-day production model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49B422-FEFF-4251-AD44-2DED4DC33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A8533C-F215-4A66-BD83-B8CED99EA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BC6FE8-9D91-4208-B4BF-5231EDD8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Supermarket, hotel and catering routes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9DF3D2-F789-4FC3-BC66-CD2104921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915821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7e6a64103147a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18266E-DD5B-4283-A5EC-A63A2E601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883C2D-864D-4B87-9835-0BB49F55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60F12"/>
                </a:solidFill>
              </a:defRPr>
            </a:pPr>
            <a:r>
              <a:rPr sz="825" b="1">
                <a:solidFill>
                  <a:srgbClr val="160F12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DFE897-E04B-4C26-B784-8C98FF064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08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4A2EC3-2525-4102-A343-772456EA3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9755B0-3CB9-484A-8E0F-FA5A3AC5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D910ED-6059-4C72-87CA-A21BDDB9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129E45-7D03-4F98-B63D-13865DBC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6D2342"/>
                </a:solidFill>
              </a:defRPr>
            </a:pPr>
            <a:r>
              <a:rPr sz="3150" b="1">
                <a:solidFill>
                  <a:srgbClr val="6D2342"/>
                </a:solidFill>
              </a:rPr>
              <a:t>AED 4.0-4.5M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B05524-292B-40AB-A86C-4E0CC438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60F12"/>
                </a:solidFill>
              </a:defRPr>
            </a:pPr>
            <a:r>
              <a:rPr sz="1350" b="1">
                <a:solidFill>
                  <a:srgbClr val="160F12"/>
                </a:solidFill>
              </a:rPr>
              <a:t>Recommended committed capital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AEB6D1-2C19-4B40-A835-7E4B92C7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3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544C0B-AF26-434F-97F7-DC25E2314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60F12"/>
                </a:solidFill>
              </a:defRPr>
            </a:pPr>
            <a:r>
              <a:rPr sz="3150" b="1">
                <a:solidFill>
                  <a:srgbClr val="160F12"/>
                </a:solidFill>
              </a:rPr>
              <a:t>12,000 sq ft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3171DA-9744-45E7-B0AF-A3E381E7E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60F12"/>
                </a:solidFill>
              </a:defRPr>
            </a:pPr>
            <a:r>
              <a:rPr sz="1350" b="1">
                <a:solidFill>
                  <a:srgbClr val="160F12"/>
                </a:solidFill>
              </a:rPr>
              <a:t>Base facility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83914C-084D-4BB2-9326-4D04CABD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7023D4-625A-4A01-9714-F506C70F3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60F12"/>
                </a:solidFill>
              </a:defRPr>
            </a:pPr>
            <a:r>
              <a:rPr sz="3150" b="1">
                <a:solidFill>
                  <a:srgbClr val="160F12"/>
                </a:solidFill>
              </a:rPr>
              <a:t>19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DAD40C-B9FE-42AA-8C74-D2D32EDFA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60F12"/>
                </a:solidFill>
              </a:defRPr>
            </a:pPr>
            <a:r>
              <a:rPr sz="1350" b="1">
                <a:solidFill>
                  <a:srgbClr val="160F12"/>
                </a:solidFill>
              </a:rPr>
              <a:t>Initial operating team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758497-4331-494E-8944-8062A2EE0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14208D-5ED5-4060-80B4-EFB8BBB6F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1B6994-2D15-4856-BBB8-8ABDEFED3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01  Hotels and catering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13E95D-1D6C-4EA1-9884-A370D7496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02  Supermarkets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4D22DD-3235-4974-8568-1BAE61B62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03  Restaurants and distributors</a:t>
            </a:r>
          </a:p>
        </p:txBody>
      </p:sp>
    </p:spTree>
    <p:extLst>
      <p:ext uri="{BB962C8B-B14F-4D97-AF65-F5344CB8AC3E}">
        <p14:creationId xmlns:p14="http://schemas.microsoft.com/office/powerpoint/2010/main" val="8309438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de3a3575ae447a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A0FA64-C5BC-4E7B-A9F8-C7BEB77D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2B3149-4617-4101-9A08-182A44865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60F12"/>
                </a:solidFill>
              </a:defRPr>
            </a:pPr>
            <a:r>
              <a:rPr sz="825" b="1">
                <a:solidFill>
                  <a:srgbClr val="160F12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05F0AB-E8E4-4524-A68E-5F9DACF5D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08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6B15B7-B650-40B3-8C4D-B8E59729D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74224B-8175-4CB1-93DF-8EF29D4D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77C77D-4EC9-47E6-834B-7406DED6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60F12"/>
                </a:solidFill>
              </a:defRPr>
            </a:pPr>
            <a:r>
              <a:rPr sz="3000" b="1">
                <a:solidFill>
                  <a:srgbClr val="160F12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ADFDB7-D9F9-41E7-86DA-D534CC17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8FDAEB-7C38-4627-BEEB-321D6C00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28972E-6E1E-4768-8C5B-B7D090148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B474C4-A5BD-4015-AECE-7A098E53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636F51-CE48-48B9-A76C-28229C82F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Ingredients and packaging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9CAA74-2584-443E-84A9-A28FECC3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C05CF2-82F2-4FE3-949B-31F08E5DF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Production labour and utilities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5FE484-9D1C-45E2-AAB7-87A49AFCF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1F1258-21C3-4EA8-A42A-292975FF2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Delivery routes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F7DB26-DFC0-4AD9-9158-C658725F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BB8D2E-E5A8-4E43-8A56-989B1997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Wastage and working capital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7B6994-275A-428C-9292-F997DA1B7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43751C-2728-4C57-83C2-C1B109B8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Buyer LOIs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982F58-5087-4CC4-8E62-214C8935C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7FCB42-E147-4156-89A8-06F5EBB5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Shelf life and returns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FD2E07-A7D0-49D7-87AA-8D07D74E9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490E2D-6088-4DCE-B1CF-C22D3C9C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Equipment quotes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A8294A-7C63-410C-9C5C-D3EF8B9E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D2342"/>
                </a:solidFill>
              </a:defRPr>
            </a:pPr>
            <a:r>
              <a:rPr sz="1125" b="1">
                <a:solidFill>
                  <a:srgbClr val="6D2342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501EADD-7D0B-472A-A0B2-F7156691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60F12"/>
                </a:solidFill>
              </a:defRPr>
            </a:pPr>
            <a:r>
              <a:rPr sz="1575" b="1">
                <a:solidFill>
                  <a:srgbClr val="160F12"/>
                </a:solidFill>
              </a:rPr>
              <a:t>Route economics</a:t>
            </a:r>
          </a:p>
        </p:txBody>
      </p:sp>
    </p:spTree>
    <p:extLst>
      <p:ext uri="{BB962C8B-B14F-4D97-AF65-F5344CB8AC3E}">
        <p14:creationId xmlns:p14="http://schemas.microsoft.com/office/powerpoint/2010/main" val="2813797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ad8064f62843cb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C0B7F5-6979-48CA-9821-7108C1FEB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60F12"/>
                </a:solidFill>
              </a:defRPr>
            </a:pPr>
            <a:r>
              <a:rPr sz="750" b="1">
                <a:solidFill>
                  <a:srgbClr val="160F12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A672F3-4A7E-41EE-850B-53A0B92CB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60F12"/>
                </a:solidFill>
              </a:defRPr>
            </a:pPr>
            <a:r>
              <a:rPr sz="825" b="1">
                <a:solidFill>
                  <a:srgbClr val="160F12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FDA52D-2B35-4275-8479-DAE406CA6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08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A8DFD1-F892-4A92-BCE6-DD5C2C3D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57E195-C35A-4ED0-BC6E-25DA46E4B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1E2264-53F0-4DBA-9CE0-8FF92268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60F12"/>
                </a:solidFill>
              </a:defRPr>
            </a:pPr>
            <a:r>
              <a:rPr sz="2700" b="1">
                <a:solidFill>
                  <a:srgbClr val="160F12"/>
                </a:solidFill>
              </a:rPr>
              <a:t>The model clears the hurdle only with terminal value.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4B23B5-8FB7-4705-BD07-88C3119FF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2E7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AE4A59-B388-494E-B785-0275159E7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D2342"/>
                </a:solidFill>
              </a:defRPr>
            </a:pPr>
            <a:r>
              <a:rPr sz="825" b="1">
                <a:solidFill>
                  <a:srgbClr val="6D2342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F5F509-8412-464A-A1E3-9AB28B09E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60F12"/>
                </a:solidFill>
              </a:defRPr>
            </a:pPr>
            <a:r>
              <a:rPr sz="1275" b="1">
                <a:solidFill>
                  <a:srgbClr val="160F12"/>
                </a:solidFill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27D33E-ACFB-4807-B23F-76DF08401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Downside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9A99C0-996F-4A3A-8E18-270B4BFB0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501316" cy="533400"/>
          </a:xfrm>
          <a:prstGeom xmlns:a="http://schemas.openxmlformats.org/drawingml/2006/main" prst="roundRect">
            <a:avLst>
              <a:gd name="adj" fmla="val 15200"/>
            </a:avLst>
          </a:prstGeom>
          <a:solidFill xmlns:a="http://schemas.openxmlformats.org/drawingml/2006/main">
            <a:srgbClr val="333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073EC5-9F78-4B3C-9054-361223A5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051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60F12"/>
                </a:solidFill>
              </a:defRPr>
            </a:pPr>
            <a:r>
              <a:rPr sz="2100" b="1">
                <a:solidFill>
                  <a:srgbClr val="160F12"/>
                </a:solidFill>
              </a:rPr>
              <a:t>~ -4%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4F7E48-E69B-4453-85E2-16AB89EB0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Base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39B631-2483-49A2-9EEF-14AD65BE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8816" y="3924300"/>
            <a:ext cx="2506579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6D23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B6EE8D-D31F-4E4F-A1CF-C15A6DF2A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60F12"/>
                </a:solidFill>
              </a:defRPr>
            </a:pPr>
            <a:r>
              <a:rPr sz="2100" b="1">
                <a:solidFill>
                  <a:srgbClr val="160F12"/>
                </a:solidFill>
              </a:rPr>
              <a:t>~ 20%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DD3EA5-6C91-4D96-AEDA-E3DEF12A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0F12"/>
                </a:solidFill>
              </a:defRPr>
            </a:pPr>
            <a:r>
              <a:rPr sz="1500" b="1">
                <a:solidFill>
                  <a:srgbClr val="160F12"/>
                </a:solidFill>
              </a:rPr>
              <a:t>Upside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2DDA91-8859-41CF-BF92-D7C3699C4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8816" y="4991100"/>
            <a:ext cx="4261184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E26ADD-2A89-49DB-A524-6378FD330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387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60F12"/>
                </a:solidFill>
              </a:defRPr>
            </a:pPr>
            <a:r>
              <a:rPr sz="2100" b="1">
                <a:solidFill>
                  <a:srgbClr val="160F12"/>
                </a:solidFill>
              </a:rPr>
              <a:t>~ 34%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A52B45-7EF9-4C16-824E-70FDFD11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6A6D"/>
                </a:solidFill>
              </a:defRPr>
            </a:pPr>
            <a:r>
              <a:rPr sz="1050" b="1">
                <a:solidFill>
                  <a:srgbClr val="666A6D"/>
                </a:solidFill>
              </a:rPr>
              <a:t>MODELLED FIVE-YEAR IRR · INCLUDES 3x TERMINAL VALUE</a:t>
            </a:r>
          </a:p>
        </p:txBody>
      </p:sp>
    </p:spTree>
    <p:extLst>
      <p:ext uri="{BB962C8B-B14F-4D97-AF65-F5344CB8AC3E}">
        <p14:creationId xmlns:p14="http://schemas.microsoft.com/office/powerpoint/2010/main" val="6207756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60F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8977f56df94fb8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E19104-7B16-4AD0-84D7-96D59707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3A36A6-3F95-4FC1-801D-2B3080D5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6B9175-54CB-4D6B-B6E0-D079F286D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08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9ADBE7-1559-4129-99B2-FF68EC141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843B7E-0AD0-4864-9F21-EF481CAD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B189E9-597A-4607-AEF1-8D59CCF24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Commission only after buyer LOIs, product trials, equipment quotes and working-capital headroom are secured.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6EA74B-7322-4774-A6C3-D6F030756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23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CD9C44-56E6-4B4D-A9FA-DD0F142E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D2342"/>
                </a:solidFill>
              </a:defRPr>
            </a:pPr>
            <a:r>
              <a:rPr sz="900" b="1">
                <a:solidFill>
                  <a:srgbClr val="6D2342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DC1AEE-941F-4853-B63E-DD17BEE46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1AE9D5-280A-4F48-B5DE-3261EDFA9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Buyer LOIs and trials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45DE13-1547-47DB-BAE0-30A0E470A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1B07AD-696F-4545-990B-67FFF1BA4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Facility and equipment quotes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27E9C7-F64A-4F12-B300-2CF25924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0FEE94-B672-4B82-A894-E40AC0C2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Reconciled monthly model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6F3762-F2DB-4B25-9A50-046F5DBAC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D2342"/>
                </a:solidFill>
              </a:defRPr>
            </a:pPr>
            <a:r>
              <a:rPr sz="1350" b="1">
                <a:solidFill>
                  <a:srgbClr val="6D2342"/>
                </a:solidFill>
              </a:rPr>
              <a:t>CONDITIONAL GO</a:t>
            </a:r>
          </a:p>
        </p:txBody>
      </p:sp>
    </p:spTree>
    <p:extLst>
      <p:ext uri="{BB962C8B-B14F-4D97-AF65-F5344CB8AC3E}">
        <p14:creationId xmlns:p14="http://schemas.microsoft.com/office/powerpoint/2010/main" val="19423514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2026-09-01T15:25:34.1160000Z</dcterms:created>
  <dcterms:modified xsi:type="dcterms:W3CDTF">2026-09-01T15:25:34.1160000Z</dcterms:modified>
</coreProperties>
</file>