
<file path=[Content_Types].xml><?xml version="1.0" encoding="utf-8"?>
<Types xmlns="http://schemas.openxmlformats.org/package/2006/content-types">
  <Default Extension="xml" ContentType="application/vnd.openxmlformats-package.core-properties+xml"/>
  <Default Extension="bin" ContentType="image/webp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7a6d67897ac4551" /><Relationship Type="http://schemas.openxmlformats.org/officeDocument/2006/relationships/extended-properties" Target="/docProps/app.xml" Id="R8c71c1b95f6d4a07" /><Relationship Type="http://schemas.openxmlformats.org/officeDocument/2006/relationships/officeDocument" Target="/ppt/presentation.xml" Id="R7ecfdbd9dd7944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64a8b4af084b33"/>
  </p:sldMasterIdLst>
  <p:notesMasterIdLst>
    <p:notesMasterId xmlns:r="http://schemas.openxmlformats.org/officeDocument/2006/relationships" r:id="R9927014d562443bc"/>
  </p:notesMasterIdLst>
  <p:sldIdLst>
    <p:sldId xmlns:r="http://schemas.openxmlformats.org/officeDocument/2006/relationships" id="256" r:id="R100dc866404643f8"/>
    <p:sldId xmlns:r="http://schemas.openxmlformats.org/officeDocument/2006/relationships" id="257" r:id="R8cd88129a8f5419c"/>
    <p:sldId xmlns:r="http://schemas.openxmlformats.org/officeDocument/2006/relationships" id="258" r:id="Rf6b2133e16324020"/>
    <p:sldId xmlns:r="http://schemas.openxmlformats.org/officeDocument/2006/relationships" id="259" r:id="Rb9a4a0913f634c19"/>
    <p:sldId xmlns:r="http://schemas.openxmlformats.org/officeDocument/2006/relationships" id="260" r:id="R746030acbe2c466b"/>
    <p:sldId xmlns:r="http://schemas.openxmlformats.org/officeDocument/2006/relationships" id="261" r:id="R1a3496fa58214a57"/>
    <p:sldId xmlns:r="http://schemas.openxmlformats.org/officeDocument/2006/relationships" id="262" r:id="Rbc0b784162664f67"/>
    <p:sldId xmlns:r="http://schemas.openxmlformats.org/officeDocument/2006/relationships" id="263" r:id="Rd14ec792287c40c3"/>
  </p:sldIdLst>
  <p:sldSz cx="10696575" cy="756285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3e87ece232c4daa" /><Relationship Type="http://schemas.openxmlformats.org/officeDocument/2006/relationships/slideMaster" Target="/ppt/slideMasters/slideMaster1.xml" Id="Rc864a8b4af084b33" /><Relationship Type="http://schemas.openxmlformats.org/officeDocument/2006/relationships/notesMaster" Target="/ppt/notesMasters/notesMaster1.xml" Id="R9927014d562443bc" /><Relationship Type="http://schemas.openxmlformats.org/officeDocument/2006/relationships/presProps" Target="/ppt/presProps.xml" Id="Rd1ee302f3b8e4bad" /><Relationship Type="http://schemas.openxmlformats.org/officeDocument/2006/relationships/tableStyles" Target="/ppt/tableStyles.xml" Id="R9782591b542848a5" /><Relationship Type="http://schemas.openxmlformats.org/officeDocument/2006/relationships/slide" Target="/ppt/slides/slide1.xml" Id="R100dc866404643f8" /><Relationship Type="http://schemas.openxmlformats.org/officeDocument/2006/relationships/slide" Target="/ppt/slides/slide2.xml" Id="R8cd88129a8f5419c" /><Relationship Type="http://schemas.openxmlformats.org/officeDocument/2006/relationships/slide" Target="/ppt/slides/slide3.xml" Id="Rf6b2133e16324020" /><Relationship Type="http://schemas.openxmlformats.org/officeDocument/2006/relationships/slide" Target="/ppt/slides/slide4.xml" Id="Rb9a4a0913f634c19" /><Relationship Type="http://schemas.openxmlformats.org/officeDocument/2006/relationships/slide" Target="/ppt/slides/slide5.xml" Id="R746030acbe2c466b" /><Relationship Type="http://schemas.openxmlformats.org/officeDocument/2006/relationships/slide" Target="/ppt/slides/slide6.xml" Id="R1a3496fa58214a57" /><Relationship Type="http://schemas.openxmlformats.org/officeDocument/2006/relationships/slide" Target="/ppt/slides/slide7.xml" Id="Rbc0b784162664f67" /><Relationship Type="http://schemas.openxmlformats.org/officeDocument/2006/relationships/slide" Target="/ppt/slides/slide8.xml" Id="Rd14ec792287c40c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6eeb461114f428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2ed060c2b08493a" /><Relationship Type="http://schemas.openxmlformats.org/officeDocument/2006/relationships/notesMaster" Target="/ppt/notesMasters/notesMaster1.xml" Id="Rfa28c89e872f4d7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3cf0fc6413f4d82" /><Relationship Type="http://schemas.openxmlformats.org/officeDocument/2006/relationships/notesMaster" Target="/ppt/notesMasters/notesMaster1.xml" Id="R66f0ce84ddf146e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0800e96315e42ac" /><Relationship Type="http://schemas.openxmlformats.org/officeDocument/2006/relationships/notesMaster" Target="/ppt/notesMasters/notesMaster1.xml" Id="R9e48cf3c6ddb4e2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988c3249cdf4fa1" /><Relationship Type="http://schemas.openxmlformats.org/officeDocument/2006/relationships/notesMaster" Target="/ppt/notesMasters/notesMaster1.xml" Id="Rafd226f6c621435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8103ebc14ec4df4" /><Relationship Type="http://schemas.openxmlformats.org/officeDocument/2006/relationships/notesMaster" Target="/ppt/notesMasters/notesMaster1.xml" Id="Ra5d681d5a3414b6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faf9e1cdba14af5" /><Relationship Type="http://schemas.openxmlformats.org/officeDocument/2006/relationships/notesMaster" Target="/ppt/notesMasters/notesMaster1.xml" Id="R6665e949326c464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786458f1cd64c67" /><Relationship Type="http://schemas.openxmlformats.org/officeDocument/2006/relationships/notesMaster" Target="/ppt/notesMasters/notesMaster1.xml" Id="R15d3f80e8c3646b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088cb3190a14b01" /><Relationship Type="http://schemas.openxmlformats.org/officeDocument/2006/relationships/notesMaster" Target="/ppt/notesMasters/notesMaster1.xml" Id="R66b02a0c4ac34a4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V03-C01, V03-C02, V03-C03, V03-C04, V03-C05, V03-C06, V03-C07, V03-C08, V03-C09, V03-C11, V03-C12.</a:t>
            </a:r>
          </a:p>
          <a:p xmlns:a="http://schemas.openxmlformats.org/drawingml/2006/main">
            <a:r>
              <a:t>- S06: Business Bay Managed Office Investment - Dubai | https://dubailand.gov.ae/en/open-data/real-estate-data/.</a:t>
            </a:r>
          </a:p>
          <a:p xmlns:a="http://schemas.openxmlformats.org/drawingml/2006/main">
            <a:r>
              <a:t>- Project visual asset: compact-v2/business-bay-office-zones.webp.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V03-C01, V03-C02, V03-C03, V03-C04.</a:t>
            </a:r>
          </a:p>
          <a:p xmlns:a="http://schemas.openxmlformats.org/drawingml/2006/main">
            <a:r>
              <a:t>- S06: Business Bay Managed Office Investment - Dubai | https://dubailand.gov.ae/en/open-data/real-estate-data/.</a:t>
            </a:r>
          </a:p>
          <a:p xmlns:a="http://schemas.openxmlformats.org/drawingml/2006/main">
            <a:r>
              <a:t>- Project visual asset: cases/business-bay-offices.webp.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V03-C01, V03-C02, V03-C03, V03-C04, V03-C05, V03-C06, V03-C07, V03-C08, V03-C09, V03-C11, V03-C12.</a:t>
            </a:r>
          </a:p>
          <a:p xmlns:a="http://schemas.openxmlformats.org/drawingml/2006/main">
            <a:r>
              <a:t>- S06: Business Bay Managed Office Investment - Dubai | https://dubailand.gov.ae/en/open-data/real-estate-data/.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V03-C01, V03-C02, V03-C03, V03-C04.</a:t>
            </a:r>
          </a:p>
          <a:p xmlns:a="http://schemas.openxmlformats.org/drawingml/2006/main">
            <a:r>
              <a:t>- S06: Business Bay Managed Office Investment - Dubai | https://dubailand.gov.ae/en/open-data/real-estate-data/.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V03-C01, V03-C02, V03-C03, V03-C04, V03-C05, V03-C06, V03-C07, V03-C08, V03-C09, V03-C11, V03-C12.</a:t>
            </a:r>
          </a:p>
          <a:p xmlns:a="http://schemas.openxmlformats.org/drawingml/2006/main">
            <a:r>
              <a:t>- S06: Business Bay Managed Office Investment - Dubai | https://dubailand.gov.ae/en/open-data/real-estate-data/.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V03-C01, V03-C02, V03-C03, V03-C04, V03-C05, V03-C06, V03-C07, V03-C08, V03-C09, V03-C11, V03-C12.</a:t>
            </a:r>
          </a:p>
          <a:p xmlns:a="http://schemas.openxmlformats.org/drawingml/2006/main">
            <a:r>
              <a:t>- S06: Business Bay Managed Office Investment - Dubai | https://dubailand.gov.ae/en/open-data/real-estate-data/.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V03-C01, V03-C02, V03-C03, V03-C04, V03-C05, V03-C06, V03-C07, V03-C08, V03-C09, V03-C11, V03-C12.</a:t>
            </a:r>
          </a:p>
          <a:p xmlns:a="http://schemas.openxmlformats.org/drawingml/2006/main">
            <a:r>
              <a:t>- S06: Business Bay Managed Office Investment - Dubai | https://dubailand.gov.ae/en/open-data/real-estate-data/.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V03-C01, V03-C02, V03-C03, V03-C04, V03-C05, V03-C06, V03-C07, V03-C08, V03-C09, V03-C11, V03-C12.</a:t>
            </a:r>
          </a:p>
          <a:p xmlns:a="http://schemas.openxmlformats.org/drawingml/2006/main">
            <a:r>
              <a:t>- S06: Business Bay Managed Office Investment - Dubai | https://dubailand.gov.ae/en/open-data/real-estate-data/.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8b9bb54ef41c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d6155d0b01b415a" /><Relationship Type="http://schemas.openxmlformats.org/officeDocument/2006/relationships/slideLayout" Target="/ppt/slideLayouts/slideLayout1.xml" Id="R26dfee7f644c498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dfee7f644c498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e0d8462314d5b" /><Relationship Type="http://schemas.openxmlformats.org/officeDocument/2006/relationships/image" Target="/ppt/media/image.bin" Id="R9cf1871a0f95460c" /><Relationship Type="http://schemas.openxmlformats.org/officeDocument/2006/relationships/image" Target="/ppt/media/image.png" Id="R8caace3888984148" /><Relationship Type="http://schemas.openxmlformats.org/officeDocument/2006/relationships/notesSlide" Target="/ppt/notesSlides/notesSlide1.xml" Id="Rccd9a23fc14e4b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0c5706a194a98" /><Relationship Type="http://schemas.openxmlformats.org/officeDocument/2006/relationships/image" Target="/ppt/media/image2.png" Id="R6b1e62bc11a04f91" /><Relationship Type="http://schemas.openxmlformats.org/officeDocument/2006/relationships/image" Target="/ppt/media/image2.bin" Id="R654ca19101504a3f" /><Relationship Type="http://schemas.openxmlformats.org/officeDocument/2006/relationships/notesSlide" Target="/ppt/notesSlides/notesSlide2.xml" Id="R00a215fa7b934b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03df202034d57" /><Relationship Type="http://schemas.openxmlformats.org/officeDocument/2006/relationships/image" Target="/ppt/media/image3.png" Id="Rc5ffa1badca148da" /><Relationship Type="http://schemas.openxmlformats.org/officeDocument/2006/relationships/notesSlide" Target="/ppt/notesSlides/notesSlide3.xml" Id="R6f1531b54a3a44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424647c804c67" /><Relationship Type="http://schemas.openxmlformats.org/officeDocument/2006/relationships/image" Target="/ppt/media/image4.png" Id="R1e52f44d91294873" /><Relationship Type="http://schemas.openxmlformats.org/officeDocument/2006/relationships/notesSlide" Target="/ppt/notesSlides/notesSlide4.xml" Id="R50f3e7c785704c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9d9de6956471e" /><Relationship Type="http://schemas.openxmlformats.org/officeDocument/2006/relationships/image" Target="/ppt/media/image5.png" Id="Rf3fba469550a4692" /><Relationship Type="http://schemas.openxmlformats.org/officeDocument/2006/relationships/notesSlide" Target="/ppt/notesSlides/notesSlide5.xml" Id="R8e1f19692fd546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c3b123a8d45be" /><Relationship Type="http://schemas.openxmlformats.org/officeDocument/2006/relationships/image" Target="/ppt/media/image6.png" Id="R102136d772764652" /><Relationship Type="http://schemas.openxmlformats.org/officeDocument/2006/relationships/notesSlide" Target="/ppt/notesSlides/notesSlide6.xml" Id="Ra2c0f8c95f3b40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62f5b4b7e4578" /><Relationship Type="http://schemas.openxmlformats.org/officeDocument/2006/relationships/image" Target="/ppt/media/image7.png" Id="R8e2fa51d023743a0" /><Relationship Type="http://schemas.openxmlformats.org/officeDocument/2006/relationships/notesSlide" Target="/ppt/notesSlides/notesSlide7.xml" Id="R0d04e7915493462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f4944372c4fc4" /><Relationship Type="http://schemas.openxmlformats.org/officeDocument/2006/relationships/image" Target="/ppt/media/image8.png" Id="R69524368e5ac4427" /><Relationship Type="http://schemas.openxmlformats.org/officeDocument/2006/relationships/notesSlide" Target="/ppt/notesSlides/notesSlide8.xml" Id="R271a049d776c4e7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f1871a0f95460c"/>
          <a:srcRect xmlns:a="http://schemas.openxmlformats.org/drawingml/2006/main" l="25553" t="0" r="2555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38750" y="190500"/>
            <a:ext cx="5267325" cy="7181850"/>
          </a:xfrm>
          <a:prstGeom xmlns:a="http://schemas.openxmlformats.org/drawingml/2006/main" prst="roundRect">
            <a:avLst>
              <a:gd name="adj" fmla="val 2893"/>
            </a:avLst>
          </a:prstGeom>
        </p:spPr>
      </p:pic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aace3888984148"/>
          <a:stretch xmlns:a="http://schemas.openxmlformats.org/drawingml/2006/main"/>
        </p:blipFill>
        <p:spPr>
          <a:xfrm xmlns:a="http://schemas.openxmlformats.org/drawingml/2006/main">
            <a:off x="495300" y="381373"/>
            <a:ext cx="990600" cy="237379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8C89DEF-D996-446D-B8CD-E998BBEB0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09575"/>
            <a:ext cx="1476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0131A"/>
                </a:solidFill>
              </a:defRPr>
            </a:pPr>
            <a:r>
              <a:rPr sz="750" b="1">
                <a:solidFill>
                  <a:srgbClr val="10131A"/>
                </a:solidFill>
              </a:rPr>
              <a:t>NEW VENTURES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269FE4F-E543-4FCA-964F-C74D95A14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47800"/>
            <a:ext cx="428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54A70"/>
                </a:solidFill>
              </a:defRPr>
            </a:pPr>
            <a:r>
              <a:rPr sz="900" b="1">
                <a:solidFill>
                  <a:srgbClr val="354A70"/>
                </a:solidFill>
              </a:rPr>
              <a:t>03  ·  MANAGED COMMERCIAL REAL ESTATE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796B5E0-62AE-4242-805E-B9CF1CC42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952625"/>
            <a:ext cx="44767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10131A"/>
                </a:solidFill>
              </a:defRPr>
            </a:pPr>
            <a:r>
              <a:rPr sz="4800" b="1">
                <a:solidFill>
                  <a:srgbClr val="10131A"/>
                </a:solidFill>
              </a:rPr>
              <a:t>Business Bay Offices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51DE09-D46D-4B27-95BA-BC397F6BA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810000"/>
            <a:ext cx="414337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3F4446"/>
                </a:solidFill>
              </a:defRPr>
            </a:pPr>
            <a:r>
              <a:rPr sz="1950" b="0">
                <a:solidFill>
                  <a:srgbClr val="3F4446"/>
                </a:solidFill>
              </a:rPr>
              <a:t>The operating concept works. A normal-priced acquisition does not.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644FBED-1299-41FE-8E14-A55EDAC5C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19750"/>
            <a:ext cx="4095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4A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7E27BEF-4D64-434C-98A4-FDA74AC1A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857875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0131A"/>
                </a:solidFill>
              </a:defRPr>
            </a:pPr>
            <a:r>
              <a:rPr sz="1200" b="1">
                <a:solidFill>
                  <a:srgbClr val="10131A"/>
                </a:solidFill>
              </a:rPr>
              <a:t>CONDITIONAL GO · PRICE GATE</a:t>
            </a:r>
          </a:p>
          <a:p xmlns:a="http://schemas.openxmlformats.org/drawingml/2006/main">
            <a:pPr algn="l">
              <a:defRPr sz="1200" b="1">
                <a:solidFill>
                  <a:srgbClr val="10131A"/>
                </a:solidFill>
              </a:defRPr>
            </a:pPr>
            <a:r>
              <a:rPr sz="1200" b="1">
                <a:solidFill>
                  <a:srgbClr val="10131A"/>
                </a:solidFill>
              </a:rPr>
              <a:t>BUSINESS BAY · DUBAI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B555F32-D9DA-4290-A554-E4C54825F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7086600"/>
            <a:ext cx="3333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CONTROLLED VENTURE DECK · 2026</a:t>
            </a:r>
          </a:p>
        </p:txBody>
      </p:sp>
    </p:spTree>
    <p:extLst>
      <p:ext uri="{BB962C8B-B14F-4D97-AF65-F5344CB8AC3E}">
        <p14:creationId xmlns:p14="http://schemas.microsoft.com/office/powerpoint/2010/main" val="121650821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1e62bc11a04f91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35135AE-994A-44E8-8137-7FBCC07B0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0131A"/>
                </a:solidFill>
              </a:defRPr>
            </a:pPr>
            <a:r>
              <a:rPr sz="750" b="1">
                <a:solidFill>
                  <a:srgbClr val="10131A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2811F4-A143-49BA-B4BA-0278E2858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0131A"/>
                </a:solidFill>
              </a:defRPr>
            </a:pPr>
            <a:r>
              <a:rPr sz="825" b="1">
                <a:solidFill>
                  <a:srgbClr val="10131A"/>
                </a:solidFill>
              </a:rPr>
              <a:t>THE BUSINESS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FA0DC08-F41B-4CF8-BC29-3BEB34C9B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03 / 08  ·  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BAA8F1F-37C8-4FD2-B7C6-F4233330D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DA4F7C-985D-4FF5-9172-E274E09AA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54A70"/>
                </a:solidFill>
              </a:defRPr>
            </a:pPr>
            <a:r>
              <a:rPr sz="900" b="1">
                <a:solidFill>
                  <a:srgbClr val="354A70"/>
                </a:solidFill>
              </a:rPr>
              <a:t>01 · WHAT THE BUSINESS DOES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474DB46-A050-4AAB-84FE-1CF1B178F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31A"/>
                </a:solidFill>
              </a:defRPr>
            </a:pPr>
            <a:r>
              <a:rPr sz="3000" b="1">
                <a:solidFill>
                  <a:srgbClr val="10131A"/>
                </a:solidFill>
              </a:rPr>
              <a:t>One model. Four controlled steps.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4ca19101504a3f"/>
          <a:srcRect xmlns:a="http://schemas.openxmlformats.org/drawingml/2006/main" l="15854" t="0" r="1585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476500"/>
            <a:ext cx="4000500" cy="3905250"/>
          </a:xfrm>
          <a:prstGeom xmlns:a="http://schemas.openxmlformats.org/drawingml/2006/main" prst="roundRect">
            <a:avLst>
              <a:gd name="adj" fmla="val 3902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EAE28B5-B9C4-4D2E-872D-0185DB871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23622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54A70"/>
                </a:solidFill>
              </a:defRPr>
            </a:pPr>
            <a:r>
              <a:rPr sz="1275" b="1">
                <a:solidFill>
                  <a:srgbClr val="354A70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AD09851-B65C-4B8A-8878-D343027DC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23431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131A"/>
                </a:solidFill>
              </a:defRPr>
            </a:pPr>
            <a:r>
              <a:rPr sz="1725" b="1">
                <a:solidFill>
                  <a:srgbClr val="10131A"/>
                </a:solidFill>
              </a:rPr>
              <a:t>Source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AE9A02C-89C4-4939-A580-9977E2CB4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271462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Target a 10,000-12,000 sq ft floorplate.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488E7E7-11C5-4C1F-ACD7-65B4E0476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22897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465B625-1254-4BBB-A855-38AAD8E2C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33718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54A70"/>
                </a:solidFill>
              </a:defRPr>
            </a:pPr>
            <a:r>
              <a:rPr sz="1275" b="1">
                <a:solidFill>
                  <a:srgbClr val="354A70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C974936-4DF4-417F-9E0A-6541FCC82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35280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131A"/>
                </a:solidFill>
              </a:defRPr>
            </a:pPr>
            <a:r>
              <a:rPr sz="1725" b="1">
                <a:solidFill>
                  <a:srgbClr val="10131A"/>
                </a:solidFill>
              </a:rPr>
              <a:t>Price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D168CC5-7A44-450E-9194-926F19AAB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72427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Acquire only below the return ceiling.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166FDE2-E004-45F1-A2C0-9399996D0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23862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B85A3FA-BE7D-4B54-8B15-AE6E02438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43815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54A70"/>
                </a:solidFill>
              </a:defRPr>
            </a:pPr>
            <a:r>
              <a:rPr sz="1275" b="1">
                <a:solidFill>
                  <a:srgbClr val="354A70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17435BA-B106-411C-AA4E-21DE9F3E0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3624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131A"/>
                </a:solidFill>
              </a:defRPr>
            </a:pPr>
            <a:r>
              <a:rPr sz="1725" b="1">
                <a:solidFill>
                  <a:srgbClr val="10131A"/>
                </a:solidFill>
              </a:rPr>
              <a:t>Subdivide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99E9654-BCCC-4835-8832-C7D80D9CD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73392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Create premium private suites and shared services.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B89ADE7-D66F-4F7E-8D2C-26E2F3FCD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24827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8BC3D41-91AD-4AE0-9F62-A1F525EA2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53911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354A70"/>
                </a:solidFill>
              </a:defRPr>
            </a:pPr>
            <a:r>
              <a:rPr sz="1275" b="1">
                <a:solidFill>
                  <a:srgbClr val="354A70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21643F1-9BDC-458D-B1CE-03F9FD168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37210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131A"/>
                </a:solidFill>
              </a:defRPr>
            </a:pPr>
            <a:r>
              <a:rPr sz="1725" b="1">
                <a:solidFill>
                  <a:srgbClr val="10131A"/>
                </a:solidFill>
              </a:rPr>
              <a:t>Lease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7C3086E-D985-4436-A7FA-39E9367D2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74357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Operate diversified B2B income across multiple tenants.</a:t>
            </a:r>
          </a:p>
        </p:txBody>
      </p:sp>
    </p:spTree>
    <p:extLst>
      <p:ext uri="{BB962C8B-B14F-4D97-AF65-F5344CB8AC3E}">
        <p14:creationId xmlns:p14="http://schemas.microsoft.com/office/powerpoint/2010/main" val="74464353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ffa1badca148da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A4FAAE-1502-4759-95E6-89C2DEA7D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0131A"/>
                </a:solidFill>
              </a:defRPr>
            </a:pPr>
            <a:r>
              <a:rPr sz="750" b="1">
                <a:solidFill>
                  <a:srgbClr val="10131A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3C4259E-5389-4D56-A172-DDA2E11A5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0131A"/>
                </a:solidFill>
              </a:defRPr>
            </a:pPr>
            <a:r>
              <a:rPr sz="825" b="1">
                <a:solidFill>
                  <a:srgbClr val="10131A"/>
                </a:solidFill>
              </a:rPr>
              <a:t>MARKET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A1D28EC-1272-453A-A859-02C420ECB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03 / 08  ·  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40FA7E-C0DC-414D-A522-A8271AF27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F01AD33-B51F-4B77-B68A-3ECB3AC8E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54A70"/>
                </a:solidFill>
              </a:defRPr>
            </a:pPr>
            <a:r>
              <a:rPr sz="900" b="1">
                <a:solidFill>
                  <a:srgbClr val="354A70"/>
                </a:solidFill>
              </a:rPr>
              <a:t>02 · MARKET AND REVENUE POTENTIAL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E89B49D-492F-44AA-8675-46C47C676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31A"/>
                </a:solidFill>
              </a:defRPr>
            </a:pPr>
            <a:r>
              <a:rPr sz="3000" b="1">
                <a:solidFill>
                  <a:srgbClr val="10131A"/>
                </a:solidFill>
              </a:rPr>
              <a:t>The revenue pool is large. Entry price determines the outcome.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4F08AF-855F-4219-B01B-966B5AC9D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4A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8DA27A0-BDAB-4D00-9D32-7EDCE9B7B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31A"/>
                </a:solidFill>
              </a:defRPr>
            </a:pPr>
            <a:r>
              <a:rPr sz="3000" b="1">
                <a:solidFill>
                  <a:srgbClr val="10131A"/>
                </a:solidFill>
              </a:rPr>
              <a:t>AED 0.76-1.07B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96682F8-7A6B-4552-8C8A-3F8B09B55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131A"/>
                </a:solidFill>
              </a:defRPr>
            </a:pPr>
            <a:r>
              <a:rPr sz="1425" b="1">
                <a:solidFill>
                  <a:srgbClr val="10131A"/>
                </a:solidFill>
              </a:rPr>
              <a:t>Dubai flex/private-office TAM proxy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0B95350-E480-4987-B0C2-A322904B1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MODELLED ANNUAL REVENUE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4495D15-0621-4F2F-8966-9F5D9DBFB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FBDE0B0-9F0C-464B-BBDF-3684F9835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31A"/>
                </a:solidFill>
              </a:defRPr>
            </a:pPr>
            <a:r>
              <a:rPr sz="3000" b="1">
                <a:solidFill>
                  <a:srgbClr val="10131A"/>
                </a:solidFill>
              </a:rPr>
              <a:t>AED 267-480M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55DC67B-9A03-4A24-BB1A-5BAD2CAF5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131A"/>
                </a:solidFill>
              </a:defRPr>
            </a:pPr>
            <a:r>
              <a:rPr sz="1425" b="1">
                <a:solidFill>
                  <a:srgbClr val="10131A"/>
                </a:solidFill>
              </a:rPr>
              <a:t>Serviceable revenue proxy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E1B7611-E0C8-4E0F-BC5A-714BA4A38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MODELLED ANNUAL REVENUE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DE08E2C-CF99-43DA-B3BB-B2003CAF4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5FA7E00-2E86-459E-A99C-962E263C5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31A"/>
                </a:solidFill>
              </a:defRPr>
            </a:pPr>
            <a:r>
              <a:rPr sz="3000" b="1">
                <a:solidFill>
                  <a:srgbClr val="10131A"/>
                </a:solidFill>
              </a:rPr>
              <a:t>AED 3.16M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F796DE0-9A1A-423A-B3B2-330B6B26D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131A"/>
                </a:solidFill>
              </a:defRPr>
            </a:pPr>
            <a:r>
              <a:rPr sz="1425" b="1">
                <a:solidFill>
                  <a:srgbClr val="10131A"/>
                </a:solidFill>
              </a:rPr>
              <a:t>One-floor stabilised revenue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8EB928B-CC1E-48F9-A8F7-1F71F5C7D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CALCULATED BASE CASE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1D430CA-A0F5-474C-87EC-5A3601EAB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9750"/>
            <a:ext cx="9477375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1013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A414357-7BD8-46D6-ABD5-2DCADCB16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85787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54A70"/>
                </a:solidFill>
              </a:defRPr>
            </a:pPr>
            <a:r>
              <a:rPr sz="900" b="1">
                <a:solidFill>
                  <a:srgbClr val="354A70"/>
                </a:solidFill>
              </a:rPr>
              <a:t>PUBLICATION RULE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193FB3B-EB3E-4A5E-A332-DD4219E47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5791200"/>
            <a:ext cx="666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Modelled figures stay modelled. Missing market data stays unverified.</a:t>
            </a:r>
          </a:p>
        </p:txBody>
      </p:sp>
    </p:spTree>
    <p:extLst>
      <p:ext uri="{BB962C8B-B14F-4D97-AF65-F5344CB8AC3E}">
        <p14:creationId xmlns:p14="http://schemas.microsoft.com/office/powerpoint/2010/main" val="43978777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013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52f44d91294873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423DC6A-E4D2-4130-BB8E-392551931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9FDA73-99E1-409B-91AC-3BA33C4BE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GROUP ENTRY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B910AF-7CEC-4163-9768-7AE406FAD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03 / 08  ·  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75F05A-4F2B-4DE1-8727-92BFECB43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8289BA-7D81-4D13-B4A7-DF42B1606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54A70"/>
                </a:solidFill>
              </a:defRPr>
            </a:pPr>
            <a:r>
              <a:rPr sz="900" b="1">
                <a:solidFill>
                  <a:srgbClr val="354A70"/>
                </a:solidFill>
              </a:rPr>
              <a:t>03 · EXECUTION MODEL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D334C07-8595-44C9-9179-DA5345A1C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Where the group creates an edge.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E9702AF-F097-44E8-9640-2873D04FC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90800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54A70"/>
                </a:solidFill>
              </a:defRPr>
            </a:pPr>
            <a:r>
              <a:rPr sz="1125" b="1">
                <a:solidFill>
                  <a:srgbClr val="354A70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99DD6F5-2BB9-4DAC-9C4C-F261104EE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552700"/>
            <a:ext cx="8096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Imperial Alfa asset sourcing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902C44F-9E29-4C07-A285-35A121256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181350"/>
            <a:ext cx="8096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B9066BF-8D6F-4C76-851E-72EDA0DB1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95675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54A70"/>
                </a:solidFill>
              </a:defRPr>
            </a:pPr>
            <a:r>
              <a:rPr sz="1125" b="1">
                <a:solidFill>
                  <a:srgbClr val="354A70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053A072-5BAB-49B3-9D31-2C93BB248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457575"/>
            <a:ext cx="8096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Business Bay transaction access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C7CDB19-0D27-49BF-851C-296ED97CA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086225"/>
            <a:ext cx="8096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329AA01-D76C-4459-B7D8-33DB9E2DF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54A70"/>
                </a:solidFill>
              </a:defRPr>
            </a:pPr>
            <a:r>
              <a:rPr sz="1125" b="1">
                <a:solidFill>
                  <a:srgbClr val="354A70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42A8F3-F4E6-470F-B535-3CADE08D7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362450"/>
            <a:ext cx="8096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Group fit-out and furnishing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E543337-EBAC-47EB-85E9-726031CD8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991100"/>
            <a:ext cx="8096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C1D5604-A938-47F8-B9EE-B659A0EF0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05425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54A70"/>
                </a:solidFill>
              </a:defRPr>
            </a:pPr>
            <a:r>
              <a:rPr sz="1125" b="1">
                <a:solidFill>
                  <a:srgbClr val="354A70"/>
                </a:solidFill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C1043F6-CB7D-4227-89B9-C21313722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267325"/>
            <a:ext cx="8096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Multi-tenant income diversification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F9E24DF-3F47-415F-A58F-D60B23D22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895975"/>
            <a:ext cx="8096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84984030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fba469550a4692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00E5E2-792E-43B7-9A4F-CE3137E8B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0131A"/>
                </a:solidFill>
              </a:defRPr>
            </a:pPr>
            <a:r>
              <a:rPr sz="750" b="1">
                <a:solidFill>
                  <a:srgbClr val="10131A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457E7FC-1CD1-4D9D-AC4C-BC4DA7D4B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0131A"/>
                </a:solidFill>
              </a:defRPr>
            </a:pPr>
            <a:r>
              <a:rPr sz="825" b="1">
                <a:solidFill>
                  <a:srgbClr val="10131A"/>
                </a:solidFill>
              </a:rPr>
              <a:t>CAPITAL + REVENUE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8695301-6613-417D-98C4-1E9D19927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03 / 08  ·  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D35830A-E730-449F-A8B1-1ADBFA3B0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9E8F849-0EFF-480C-8289-E42E4A6A7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54A70"/>
                </a:solidFill>
              </a:defRPr>
            </a:pPr>
            <a:r>
              <a:rPr sz="900" b="1">
                <a:solidFill>
                  <a:srgbClr val="354A70"/>
                </a:solidFill>
              </a:rPr>
              <a:t>04 · COMMERCIAL MECHANICS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365FB17-26DA-4063-B4EB-39619BB19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31A"/>
                </a:solidFill>
              </a:defRPr>
            </a:pPr>
            <a:r>
              <a:rPr sz="3000" b="1">
                <a:solidFill>
                  <a:srgbClr val="10131A"/>
                </a:solidFill>
              </a:rPr>
              <a:t>Money in. Revenue out.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05C37F-EBD5-402F-8007-BE9C1ABA3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354A70"/>
                </a:solidFill>
              </a:defRPr>
            </a:pPr>
            <a:r>
              <a:rPr sz="3150" b="1">
                <a:solidFill>
                  <a:srgbClr val="354A70"/>
                </a:solidFill>
              </a:rPr>
              <a:t>AED 27.37M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FA06F13-AA3E-41A0-B5EA-FA95C3D8C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131A"/>
                </a:solidFill>
              </a:defRPr>
            </a:pPr>
            <a:r>
              <a:rPr sz="1350" b="1">
                <a:solidFill>
                  <a:srgbClr val="10131A"/>
                </a:solidFill>
              </a:rPr>
              <a:t>Total modelled investment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115D93A-6BA8-49E1-932F-18146793A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4A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B4BC38B-0ED6-4847-8C7A-9FFE7CE30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131A"/>
                </a:solidFill>
              </a:defRPr>
            </a:pPr>
            <a:r>
              <a:rPr sz="3150" b="1">
                <a:solidFill>
                  <a:srgbClr val="10131A"/>
                </a:solidFill>
              </a:rPr>
              <a:t>38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723E8F0-ABF0-44DA-B08C-B8388FA6B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131A"/>
                </a:solidFill>
              </a:defRPr>
            </a:pPr>
            <a:r>
              <a:rPr sz="1350" b="1">
                <a:solidFill>
                  <a:srgbClr val="10131A"/>
                </a:solidFill>
              </a:rPr>
              <a:t>Private suites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6E654E7-B432-4D49-B570-536C4FBB2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38CC3A6-9874-4CEC-8620-807408016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131A"/>
                </a:solidFill>
              </a:defRPr>
            </a:pPr>
            <a:r>
              <a:rPr sz="3150" b="1">
                <a:solidFill>
                  <a:srgbClr val="10131A"/>
                </a:solidFill>
              </a:rPr>
              <a:t>85%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20274EB-C67A-4B4C-A7F6-F215883D1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131A"/>
                </a:solidFill>
              </a:defRPr>
            </a:pPr>
            <a:r>
              <a:rPr sz="1350" b="1">
                <a:solidFill>
                  <a:srgbClr val="10131A"/>
                </a:solidFill>
              </a:rPr>
              <a:t>Stabilised occupancy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3579A07-30FA-4BA1-B8F8-F15B78B3D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EAD3123-10F8-49B1-A369-1CAC136B4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54A70"/>
                </a:solidFill>
              </a:defRPr>
            </a:pPr>
            <a:r>
              <a:rPr sz="900" b="1">
                <a:solidFill>
                  <a:srgbClr val="354A70"/>
                </a:solidFill>
              </a:rPr>
              <a:t>REVENUE STREAMS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3365C65-C843-49D1-B0FD-2887F1BD0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131A"/>
                </a:solidFill>
              </a:defRPr>
            </a:pPr>
            <a:r>
              <a:rPr sz="1500" b="1">
                <a:solidFill>
                  <a:srgbClr val="10131A"/>
                </a:solidFill>
              </a:rPr>
              <a:t>01  Private-suite rent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D3DA324-100E-43EC-B4B9-EFD9138BB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131A"/>
                </a:solidFill>
              </a:defRPr>
            </a:pPr>
            <a:r>
              <a:rPr sz="1500" b="1">
                <a:solidFill>
                  <a:srgbClr val="10131A"/>
                </a:solidFill>
              </a:rPr>
              <a:t>02  Meeting and shared services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8B9C239-2198-4186-B8D2-D2FC26F44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131A"/>
                </a:solidFill>
              </a:defRPr>
            </a:pPr>
            <a:r>
              <a:rPr sz="1500" b="1">
                <a:solidFill>
                  <a:srgbClr val="10131A"/>
                </a:solidFill>
              </a:rPr>
              <a:t>03  Managed-office fees</a:t>
            </a:r>
          </a:p>
        </p:txBody>
      </p:sp>
    </p:spTree>
    <p:extLst>
      <p:ext uri="{BB962C8B-B14F-4D97-AF65-F5344CB8AC3E}">
        <p14:creationId xmlns:p14="http://schemas.microsoft.com/office/powerpoint/2010/main" val="14899301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2136d772764652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E22C330-EB53-4341-A7D8-625A68C2C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0131A"/>
                </a:solidFill>
              </a:defRPr>
            </a:pPr>
            <a:r>
              <a:rPr sz="750" b="1">
                <a:solidFill>
                  <a:srgbClr val="10131A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FF82285-F53D-469D-AC7F-61B59E2C0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0131A"/>
                </a:solidFill>
              </a:defRPr>
            </a:pPr>
            <a:r>
              <a:rPr sz="825" b="1">
                <a:solidFill>
                  <a:srgbClr val="10131A"/>
                </a:solidFill>
              </a:rPr>
              <a:t>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45DD07A-BA86-44C8-98AC-A9F147752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03 / 08  ·  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A83C62F-F691-486C-BCFD-AE526CD63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4D6E618-744E-4532-A240-C127CF4E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54A70"/>
                </a:solidFill>
              </a:defRPr>
            </a:pPr>
            <a:r>
              <a:rPr sz="900" b="1">
                <a:solidFill>
                  <a:srgbClr val="354A70"/>
                </a:solidFill>
              </a:rPr>
              <a:t>05 · COST DRIVERS AND BOTTLENECKS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45F9E82-462D-4C5D-BB2E-9FE48E8EF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31A"/>
                </a:solidFill>
              </a:defRPr>
            </a:pPr>
            <a:r>
              <a:rPr sz="3000" b="1">
                <a:solidFill>
                  <a:srgbClr val="10131A"/>
                </a:solidFill>
              </a:rPr>
              <a:t>The operating model breaks here first.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671538-C969-4EC9-83DE-BAAF8C589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54A70"/>
                </a:solidFill>
              </a:defRPr>
            </a:pPr>
            <a:r>
              <a:rPr sz="900" b="1">
                <a:solidFill>
                  <a:srgbClr val="354A70"/>
                </a:solidFill>
              </a:rPr>
              <a:t>COST DRIVERS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10C71A4-03DE-4FD0-BCC2-2CC75D512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26479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54A70"/>
                </a:solidFill>
              </a:defRPr>
            </a:pPr>
            <a:r>
              <a:rPr sz="900" b="1">
                <a:solidFill>
                  <a:srgbClr val="354A70"/>
                </a:solidFill>
              </a:rPr>
              <a:t>OPERATING BOTTLENECKS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22E7379-2354-4E3F-8258-6BFD1AE81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2628900"/>
            <a:ext cx="19050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D89F3F4-E7AE-493E-B96A-BCC5E98C1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0D40509-E7C6-4E32-8F0B-AC3254173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10515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31A"/>
                </a:solidFill>
              </a:defRPr>
            </a:pPr>
            <a:r>
              <a:rPr sz="1575" b="1">
                <a:solidFill>
                  <a:srgbClr val="10131A"/>
                </a:solidFill>
              </a:rPr>
              <a:t>Acquisition basis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DAA0D01-5F70-4DEF-BD4B-2290DD96C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862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4D58942-8CDC-4D9F-99A9-8A6672D3E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84810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31A"/>
                </a:solidFill>
              </a:defRPr>
            </a:pPr>
            <a:r>
              <a:rPr sz="1575" b="1">
                <a:solidFill>
                  <a:srgbClr val="10131A"/>
                </a:solidFill>
              </a:rPr>
              <a:t>Fit-out and subdivision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E56FB4F-F8BE-441B-9567-5D758BB17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649CBF8-8506-4A96-9A23-E5DAC4AD0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59105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31A"/>
                </a:solidFill>
              </a:defRPr>
            </a:pPr>
            <a:r>
              <a:rPr sz="1575" b="1">
                <a:solidFill>
                  <a:srgbClr val="10131A"/>
                </a:solidFill>
              </a:rPr>
              <a:t>Debt service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2B5EEF4-78B2-4F5C-97EF-C534FC51E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721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9C3008D-EEB1-4008-A43B-A6B6E2063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3400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31A"/>
                </a:solidFill>
              </a:defRPr>
            </a:pPr>
            <a:r>
              <a:rPr sz="1575" b="1">
                <a:solidFill>
                  <a:srgbClr val="10131A"/>
                </a:solidFill>
              </a:rPr>
              <a:t>Operations and lease-up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9861059-CD6B-4244-ACBA-616B94892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31432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54A70"/>
                </a:solidFill>
              </a:defRPr>
            </a:pPr>
            <a:r>
              <a:rPr sz="1125" b="1">
                <a:solidFill>
                  <a:srgbClr val="354A70"/>
                </a:solidFill>
              </a:rPr>
              <a:t>01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BE9668B-6FC7-4289-A1DD-7521DB08C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10515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31A"/>
                </a:solidFill>
              </a:defRPr>
            </a:pPr>
            <a:r>
              <a:rPr sz="1575" b="1">
                <a:solidFill>
                  <a:srgbClr val="10131A"/>
                </a:solidFill>
              </a:rPr>
              <a:t>Purchase price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1DED6DD-4A99-4508-8533-2B0B72784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38862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54A70"/>
                </a:solidFill>
              </a:defRPr>
            </a:pPr>
            <a:r>
              <a:rPr sz="1125" b="1">
                <a:solidFill>
                  <a:srgbClr val="354A70"/>
                </a:solidFill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B4747B0-3693-41EC-834E-FEFEDAC59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84810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31A"/>
                </a:solidFill>
              </a:defRPr>
            </a:pPr>
            <a:r>
              <a:rPr sz="1575" b="1">
                <a:solidFill>
                  <a:srgbClr val="10131A"/>
                </a:solidFill>
              </a:rPr>
              <a:t>Permitted subdivision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339EE77-718B-4EF5-91D8-56463D31E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46291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54A70"/>
                </a:solidFill>
              </a:defRPr>
            </a:pPr>
            <a:r>
              <a:rPr sz="1125" b="1">
                <a:solidFill>
                  <a:srgbClr val="354A70"/>
                </a:solidFill>
              </a:rPr>
              <a:t>03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0D3DE91-41FC-4988-9BD6-B8C46C1E4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59105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31A"/>
                </a:solidFill>
              </a:defRPr>
            </a:pPr>
            <a:r>
              <a:rPr sz="1575" b="1">
                <a:solidFill>
                  <a:srgbClr val="10131A"/>
                </a:solidFill>
              </a:rPr>
              <a:t>Fit-out BOQ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5116631-EF26-4389-BC8B-8A39E0A58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53721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54A70"/>
                </a:solidFill>
              </a:defRPr>
            </a:pPr>
            <a:r>
              <a:rPr sz="1125" b="1">
                <a:solidFill>
                  <a:srgbClr val="354A70"/>
                </a:solidFill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D9444FC-78A3-4BCC-92C6-0FD31F599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533400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0131A"/>
                </a:solidFill>
              </a:defRPr>
            </a:pPr>
            <a:r>
              <a:rPr sz="1575" b="1">
                <a:solidFill>
                  <a:srgbClr val="10131A"/>
                </a:solidFill>
              </a:rPr>
              <a:t>Written occupancy evidence</a:t>
            </a:r>
          </a:p>
        </p:txBody>
      </p:sp>
    </p:spTree>
    <p:extLst>
      <p:ext uri="{BB962C8B-B14F-4D97-AF65-F5344CB8AC3E}">
        <p14:creationId xmlns:p14="http://schemas.microsoft.com/office/powerpoint/2010/main" val="29789079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2fa51d023743a0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6B358C-C38C-4FAC-B6B7-7E1D0AA02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0131A"/>
                </a:solidFill>
              </a:defRPr>
            </a:pPr>
            <a:r>
              <a:rPr sz="750" b="1">
                <a:solidFill>
                  <a:srgbClr val="10131A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D08A214-C50B-4948-B228-A71921642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0131A"/>
                </a:solidFill>
              </a:defRPr>
            </a:pPr>
            <a:r>
              <a:rPr sz="825" b="1">
                <a:solidFill>
                  <a:srgbClr val="10131A"/>
                </a:solidFill>
              </a:rPr>
              <a:t>RETURN + RISK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BE01FC6-15DA-4E11-9D70-349CF29C5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03 / 08  ·  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37C0694-9DA3-45D1-BC95-1A75445C6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A473741-D99F-4E8A-952F-48233128B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54A70"/>
                </a:solidFill>
              </a:defRPr>
            </a:pPr>
            <a:r>
              <a:rPr sz="900" b="1">
                <a:solidFill>
                  <a:srgbClr val="354A70"/>
                </a:solidFill>
              </a:rPr>
              <a:t>06 · RETURN PROFILE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ACCF641-36D1-4B99-B81E-1F07C94A8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6572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0131A"/>
                </a:solidFill>
              </a:defRPr>
            </a:pPr>
            <a:r>
              <a:rPr sz="2700" b="1">
                <a:solidFill>
                  <a:srgbClr val="10131A"/>
                </a:solidFill>
              </a:rPr>
              <a:t>The base case misses the hurdle.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B51428-CB4C-46F5-A092-735C020F5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066800"/>
            <a:ext cx="2562225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E9ED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DE4B76-E00C-4475-B80F-F141FEE9D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12573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354A70"/>
                </a:solidFill>
              </a:defRPr>
            </a:pPr>
            <a:r>
              <a:rPr sz="825" b="1">
                <a:solidFill>
                  <a:srgbClr val="354A70"/>
                </a:solidFill>
              </a:rPr>
              <a:t>RISK LEVEL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533CD3C-E3E6-41F7-8EBE-C0DE537D1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1495425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131A"/>
                </a:solidFill>
              </a:defRPr>
            </a:pPr>
            <a:r>
              <a:rPr sz="1275" b="1">
                <a:solidFill>
                  <a:srgbClr val="10131A"/>
                </a:solidFill>
              </a:rPr>
              <a:t>HIGH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8C50A5F-4BC8-400A-A45B-89EF9FC74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527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131A"/>
                </a:solidFill>
              </a:defRPr>
            </a:pPr>
            <a:r>
              <a:rPr sz="1500" b="1">
                <a:solidFill>
                  <a:srgbClr val="10131A"/>
                </a:solidFill>
              </a:rPr>
              <a:t>Downside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588C33-BEC6-496D-82C1-E50C5CC43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857500"/>
            <a:ext cx="1712829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3337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1BA64C5-08B5-4882-9381-929627BA6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905125"/>
            <a:ext cx="200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10131A"/>
                </a:solidFill>
              </a:defRPr>
            </a:pPr>
            <a:r>
              <a:rPr sz="2100" b="1">
                <a:solidFill>
                  <a:srgbClr val="10131A"/>
                </a:solidFill>
              </a:rPr>
              <a:t>-12.3%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3C93562-F22A-4535-B228-F3381407F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195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131A"/>
                </a:solidFill>
              </a:defRPr>
            </a:pPr>
            <a:r>
              <a:rPr sz="1500" b="1">
                <a:solidFill>
                  <a:srgbClr val="10131A"/>
                </a:solidFill>
              </a:rPr>
              <a:t>Base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A340B0C-4E2B-4DF5-9AA4-03A860ED9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0329" y="3924300"/>
            <a:ext cx="933004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354A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E1A3D46-6FFF-4209-8795-4BFFBEAAB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971925"/>
            <a:ext cx="200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10131A"/>
                </a:solidFill>
              </a:defRPr>
            </a:pPr>
            <a:r>
              <a:rPr sz="2100" b="1">
                <a:solidFill>
                  <a:srgbClr val="10131A"/>
                </a:solidFill>
              </a:rPr>
              <a:t>6.7%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346AEA3-6F7C-4D54-909F-CB706DEB1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863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131A"/>
                </a:solidFill>
              </a:defRPr>
            </a:pPr>
            <a:r>
              <a:rPr sz="1500" b="1">
                <a:solidFill>
                  <a:srgbClr val="10131A"/>
                </a:solidFill>
              </a:rPr>
              <a:t>Upside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6B79660-3419-4088-80CB-65C211911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0329" y="4991100"/>
            <a:ext cx="3049671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B9C0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02D9D82-C54A-4EB1-A1ED-C1E9C6F79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5038725"/>
            <a:ext cx="200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10131A"/>
                </a:solidFill>
              </a:defRPr>
            </a:pPr>
            <a:r>
              <a:rPr sz="2100" b="1">
                <a:solidFill>
                  <a:srgbClr val="10131A"/>
                </a:solidFill>
              </a:rPr>
              <a:t>21.9%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8A53837-D5DA-43AE-BD11-40AFBCC24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828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66A6D"/>
                </a:solidFill>
              </a:defRPr>
            </a:pPr>
            <a:r>
              <a:rPr sz="1050" b="1">
                <a:solidFill>
                  <a:srgbClr val="666A6D"/>
                </a:solidFill>
              </a:rPr>
              <a:t>MODELLED FIVE-YEAR EQUITY IRR</a:t>
            </a:r>
          </a:p>
        </p:txBody>
      </p:sp>
    </p:spTree>
    <p:extLst>
      <p:ext uri="{BB962C8B-B14F-4D97-AF65-F5344CB8AC3E}">
        <p14:creationId xmlns:p14="http://schemas.microsoft.com/office/powerpoint/2010/main" val="63147839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013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524368e5ac4427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34EEA54-2748-4222-88F6-F32C476AA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016C8C6-DECD-41E9-BC9A-7DAB16FA8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F0C0E0D-5776-4268-8F3C-062712447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03 / 08  ·  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BDBA481-8C2C-4CE7-ADF9-6EFE22FF7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829A896-5D35-4587-B388-F1830C843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953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54A70"/>
                </a:solidFill>
              </a:defRPr>
            </a:pPr>
            <a:r>
              <a:rPr sz="900" b="1">
                <a:solidFill>
                  <a:srgbClr val="354A70"/>
                </a:solidFill>
              </a:rPr>
              <a:t>07 · DECISION GATE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663C230-A36D-476E-9C42-528A67A66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8572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Use an owner-JV or management structure first; buy only at a basis that clears the return rule.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DAE244F-8A49-47E5-B966-C0268F21E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57625"/>
            <a:ext cx="94773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4A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FA230E1-E1B1-4108-AA47-3EC309160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354A70"/>
                </a:solidFill>
              </a:defRPr>
            </a:pPr>
            <a:r>
              <a:rPr sz="900" b="1">
                <a:solidFill>
                  <a:srgbClr val="354A70"/>
                </a:solidFill>
              </a:rPr>
              <a:t>REQUIRED BEFORE COMMITMENT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1D9B57-99DC-41C2-A926-3E76A1F88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D87072F-40C5-454A-92E5-F9CBEC442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AED 1,510/sq ft ceiling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C0007AA-A2D7-4A16-A176-F005948F4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B6244AD-042E-47B4-8B8F-4192CF6A8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26-28% discount required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8ECC82-C15E-4460-B395-E0EE5A3E8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3C3170F-C9BE-46FC-A353-62292BB0B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Suite plan and written rents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BD766E8-F6F5-48CB-B10D-C082B4742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9130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54A70"/>
                </a:solidFill>
              </a:defRPr>
            </a:pPr>
            <a:r>
              <a:rPr sz="1350" b="1">
                <a:solidFill>
                  <a:srgbClr val="354A70"/>
                </a:solidFill>
              </a:rPr>
              <a:t>CONDITIONAL GO · PRICE GATE</a:t>
            </a:r>
          </a:p>
        </p:txBody>
      </p:sp>
    </p:spTree>
    <p:extLst>
      <p:ext uri="{BB962C8B-B14F-4D97-AF65-F5344CB8AC3E}">
        <p14:creationId xmlns:p14="http://schemas.microsoft.com/office/powerpoint/2010/main" val="42091221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2026-09-01T15:25:28.2750000Z</dcterms:created>
  <dcterms:modified xsi:type="dcterms:W3CDTF">2026-09-01T15:25:28.2750000Z</dcterms:modified>
</coreProperties>
</file>