
<file path=[Content_Types].xml><?xml version="1.0" encoding="utf-8"?>
<Types xmlns="http://schemas.openxmlformats.org/package/2006/content-types">
  <Default Extension="xml" ContentType="application/vnd.openxmlformats-package.core-properties+xml"/>
  <Default Extension="bin" ContentType="image/webp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74330466a3df4569" /><Relationship Type="http://schemas.openxmlformats.org/officeDocument/2006/relationships/extended-properties" Target="/docProps/app.xml" Id="Rf27fa192de5847b9" /><Relationship Type="http://schemas.openxmlformats.org/officeDocument/2006/relationships/officeDocument" Target="/ppt/presentation.xml" Id="R4972a27a778247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81e840a7194268"/>
  </p:sldMasterIdLst>
  <p:notesMasterIdLst>
    <p:notesMasterId xmlns:r="http://schemas.openxmlformats.org/officeDocument/2006/relationships" r:id="R21eedea4b40743d4"/>
  </p:notesMasterIdLst>
  <p:sldIdLst>
    <p:sldId xmlns:r="http://schemas.openxmlformats.org/officeDocument/2006/relationships" id="256" r:id="R170572ac9f124f00"/>
    <p:sldId xmlns:r="http://schemas.openxmlformats.org/officeDocument/2006/relationships" id="257" r:id="Rb8783476a0b44ae4"/>
    <p:sldId xmlns:r="http://schemas.openxmlformats.org/officeDocument/2006/relationships" id="258" r:id="R5778f6d1203b4028"/>
    <p:sldId xmlns:r="http://schemas.openxmlformats.org/officeDocument/2006/relationships" id="259" r:id="R8f39a76b76124223"/>
    <p:sldId xmlns:r="http://schemas.openxmlformats.org/officeDocument/2006/relationships" id="260" r:id="R8901669ea4bd4ff8"/>
    <p:sldId xmlns:r="http://schemas.openxmlformats.org/officeDocument/2006/relationships" id="261" r:id="R9967aa04f5224a90"/>
    <p:sldId xmlns:r="http://schemas.openxmlformats.org/officeDocument/2006/relationships" id="262" r:id="Rd31afdeeb05c4956"/>
    <p:sldId xmlns:r="http://schemas.openxmlformats.org/officeDocument/2006/relationships" id="263" r:id="R782a82dc12ec4bc0"/>
  </p:sldIdLst>
  <p:sldSz cx="10696575" cy="756285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234fb565c7f647da" /><Relationship Type="http://schemas.openxmlformats.org/officeDocument/2006/relationships/slideMaster" Target="/ppt/slideMasters/slideMaster1.xml" Id="R1781e840a7194268" /><Relationship Type="http://schemas.openxmlformats.org/officeDocument/2006/relationships/notesMaster" Target="/ppt/notesMasters/notesMaster1.xml" Id="R21eedea4b40743d4" /><Relationship Type="http://schemas.openxmlformats.org/officeDocument/2006/relationships/presProps" Target="/ppt/presProps.xml" Id="R9435f9253a9d4ed2" /><Relationship Type="http://schemas.openxmlformats.org/officeDocument/2006/relationships/tableStyles" Target="/ppt/tableStyles.xml" Id="R14274b3afacd4286" /><Relationship Type="http://schemas.openxmlformats.org/officeDocument/2006/relationships/slide" Target="/ppt/slides/slide1.xml" Id="R170572ac9f124f00" /><Relationship Type="http://schemas.openxmlformats.org/officeDocument/2006/relationships/slide" Target="/ppt/slides/slide2.xml" Id="Rb8783476a0b44ae4" /><Relationship Type="http://schemas.openxmlformats.org/officeDocument/2006/relationships/slide" Target="/ppt/slides/slide3.xml" Id="R5778f6d1203b4028" /><Relationship Type="http://schemas.openxmlformats.org/officeDocument/2006/relationships/slide" Target="/ppt/slides/slide4.xml" Id="R8f39a76b76124223" /><Relationship Type="http://schemas.openxmlformats.org/officeDocument/2006/relationships/slide" Target="/ppt/slides/slide5.xml" Id="R8901669ea4bd4ff8" /><Relationship Type="http://schemas.openxmlformats.org/officeDocument/2006/relationships/slide" Target="/ppt/slides/slide6.xml" Id="R9967aa04f5224a90" /><Relationship Type="http://schemas.openxmlformats.org/officeDocument/2006/relationships/slide" Target="/ppt/slides/slide7.xml" Id="Rd31afdeeb05c4956" /><Relationship Type="http://schemas.openxmlformats.org/officeDocument/2006/relationships/slide" Target="/ppt/slides/slide8.xml" Id="R782a82dc12ec4bc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ad6c17b8651649c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4b9ea9b9a5b8496f" /><Relationship Type="http://schemas.openxmlformats.org/officeDocument/2006/relationships/notesMaster" Target="/ppt/notesMasters/notesMaster1.xml" Id="Rd6eb4fb527474bc7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cedc149615d84f75" /><Relationship Type="http://schemas.openxmlformats.org/officeDocument/2006/relationships/notesMaster" Target="/ppt/notesMasters/notesMaster1.xml" Id="Re26632f2c67c49b4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faed68b890454495" /><Relationship Type="http://schemas.openxmlformats.org/officeDocument/2006/relationships/notesMaster" Target="/ppt/notesMasters/notesMaster1.xml" Id="R0c7da926616d45a5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707a8a90da324d9f" /><Relationship Type="http://schemas.openxmlformats.org/officeDocument/2006/relationships/notesMaster" Target="/ppt/notesMasters/notesMaster1.xml" Id="Rba3933d258444894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09d40d71681f4cf4" /><Relationship Type="http://schemas.openxmlformats.org/officeDocument/2006/relationships/notesMaster" Target="/ppt/notesMasters/notesMaster1.xml" Id="R1ef0f7b927794946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5936ea5f6d7b48a4" /><Relationship Type="http://schemas.openxmlformats.org/officeDocument/2006/relationships/notesMaster" Target="/ppt/notesMasters/notesMaster1.xml" Id="Rf908a179798b4289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cc1dc4bb4e94e69" /><Relationship Type="http://schemas.openxmlformats.org/officeDocument/2006/relationships/notesMaster" Target="/ppt/notesMasters/notesMaster1.xml" Id="R5312e142300b424e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17a091240ecb4b34" /><Relationship Type="http://schemas.openxmlformats.org/officeDocument/2006/relationships/notesMaster" Target="/ppt/notesMasters/notesMaster1.xml" Id="Re1a7ca251b1543dc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V01-C01, V01-C02, V01-C03, V01-C04, V01-C06, V01-C08, V01-C16.</a:t>
            </a:r>
          </a:p>
          <a:p xmlns:a="http://schemas.openxmlformats.org/drawingml/2006/main">
            <a:r>
              <a:t>- S01: Industrial Warehouses Deep Research.</a:t>
            </a:r>
          </a:p>
          <a:p xmlns:a="http://schemas.openxmlformats.org/drawingml/2006/main">
            <a:r>
              <a:t>- S02: Cold Storage Deep Research.</a:t>
            </a:r>
          </a:p>
          <a:p xmlns:a="http://schemas.openxmlformats.org/drawingml/2006/main">
            <a:r>
              <a:t>- S03: UAE Medical and Pharmaceutical Warehousing Investment Case | https://www.ede.gov.ae/en/w/licensing-of-a-medical-warehouse.</a:t>
            </a:r>
          </a:p>
          <a:p xmlns:a="http://schemas.openxmlformats.org/drawingml/2006/main">
            <a:r>
              <a:t>- Project visual asset: cases/warehousing.webp.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V01-C01, V01-C02, V01-C03, V01-C04.</a:t>
            </a:r>
          </a:p>
          <a:p xmlns:a="http://schemas.openxmlformats.org/drawingml/2006/main">
            <a:r>
              <a:t>- S01: Industrial Warehouses Deep Research.</a:t>
            </a:r>
          </a:p>
          <a:p xmlns:a="http://schemas.openxmlformats.org/drawingml/2006/main">
            <a:r>
              <a:t>- S02: Cold Storage Deep Research.</a:t>
            </a:r>
          </a:p>
          <a:p xmlns:a="http://schemas.openxmlformats.org/drawingml/2006/main">
            <a:r>
              <a:t>- S03: UAE Medical and Pharmaceutical Warehousing Investment Case | https://www.ede.gov.ae/en/w/licensing-of-a-medical-warehouse.</a:t>
            </a:r>
          </a:p>
          <a:p xmlns:a="http://schemas.openxmlformats.org/drawingml/2006/main">
            <a:r>
              <a:t>- Project visual asset: warehouse-stages/cold.webp.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V01-C01, V01-C02, V01-C03, V01-C04, V01-C06, V01-C08, V01-C16.</a:t>
            </a:r>
          </a:p>
          <a:p xmlns:a="http://schemas.openxmlformats.org/drawingml/2006/main">
            <a:r>
              <a:t>- S01: Industrial Warehouses Deep Research.</a:t>
            </a:r>
          </a:p>
          <a:p xmlns:a="http://schemas.openxmlformats.org/drawingml/2006/main">
            <a:r>
              <a:t>- S02: Cold Storage Deep Research.</a:t>
            </a:r>
          </a:p>
          <a:p xmlns:a="http://schemas.openxmlformats.org/drawingml/2006/main">
            <a:r>
              <a:t>- S03: UAE Medical and Pharmaceutical Warehousing Investment Case | https://www.ede.gov.ae/en/w/licensing-of-a-medical-warehouse.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V01-C01, V01-C02, V01-C03, V01-C04.</a:t>
            </a:r>
          </a:p>
          <a:p xmlns:a="http://schemas.openxmlformats.org/drawingml/2006/main">
            <a:r>
              <a:t>- S01: Industrial Warehouses Deep Research.</a:t>
            </a:r>
          </a:p>
          <a:p xmlns:a="http://schemas.openxmlformats.org/drawingml/2006/main">
            <a:r>
              <a:t>- S02: Cold Storage Deep Research.</a:t>
            </a:r>
          </a:p>
          <a:p xmlns:a="http://schemas.openxmlformats.org/drawingml/2006/main">
            <a:r>
              <a:t>- S03: UAE Medical and Pharmaceutical Warehousing Investment Case | https://www.ede.gov.ae/en/w/licensing-of-a-medical-warehouse.</a:t>
            </a:r>
          </a:p>
          <a:p xmlns:a="http://schemas.openxmlformats.org/drawingml/2006/main">
            <a:r>
              <a:t>- Project visual asset: warehouse-stages/medical.webp.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V01-C01, V01-C02, V01-C03, V01-C04, V01-C06, V01-C08, V01-C16.</a:t>
            </a:r>
          </a:p>
          <a:p xmlns:a="http://schemas.openxmlformats.org/drawingml/2006/main">
            <a:r>
              <a:t>- S01: Industrial Warehouses Deep Research.</a:t>
            </a:r>
          </a:p>
          <a:p xmlns:a="http://schemas.openxmlformats.org/drawingml/2006/main">
            <a:r>
              <a:t>- S02: Cold Storage Deep Research.</a:t>
            </a:r>
          </a:p>
          <a:p xmlns:a="http://schemas.openxmlformats.org/drawingml/2006/main">
            <a:r>
              <a:t>- S03: UAE Medical and Pharmaceutical Warehousing Investment Case | https://www.ede.gov.ae/en/w/licensing-of-a-medical-warehouse.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V01-C01, V01-C02, V01-C03, V01-C04, V01-C06, V01-C08, V01-C16.</a:t>
            </a:r>
          </a:p>
          <a:p xmlns:a="http://schemas.openxmlformats.org/drawingml/2006/main">
            <a:r>
              <a:t>- S01: Industrial Warehouses Deep Research.</a:t>
            </a:r>
          </a:p>
          <a:p xmlns:a="http://schemas.openxmlformats.org/drawingml/2006/main">
            <a:r>
              <a:t>- S02: Cold Storage Deep Research.</a:t>
            </a:r>
          </a:p>
          <a:p xmlns:a="http://schemas.openxmlformats.org/drawingml/2006/main">
            <a:r>
              <a:t>- S03: UAE Medical and Pharmaceutical Warehousing Investment Case | https://www.ede.gov.ae/en/w/licensing-of-a-medical-warehouse.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V01-C01, V01-C02, V01-C03, V01-C04, V01-C06, V01-C08, V01-C16.</a:t>
            </a:r>
          </a:p>
          <a:p xmlns:a="http://schemas.openxmlformats.org/drawingml/2006/main">
            <a:r>
              <a:t>- S01: Industrial Warehouses Deep Research.</a:t>
            </a:r>
          </a:p>
          <a:p xmlns:a="http://schemas.openxmlformats.org/drawingml/2006/main">
            <a:r>
              <a:t>- S02: Cold Storage Deep Research.</a:t>
            </a:r>
          </a:p>
          <a:p xmlns:a="http://schemas.openxmlformats.org/drawingml/2006/main">
            <a:r>
              <a:t>- S03: UAE Medical and Pharmaceutical Warehousing Investment Case | https://www.ede.gov.ae/en/w/licensing-of-a-medical-warehouse.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V01-C01, V01-C02, V01-C03, V01-C04, V01-C06, V01-C08, V01-C16.</a:t>
            </a:r>
          </a:p>
          <a:p xmlns:a="http://schemas.openxmlformats.org/drawingml/2006/main">
            <a:r>
              <a:t>- S01: Industrial Warehouses Deep Research.</a:t>
            </a:r>
          </a:p>
          <a:p xmlns:a="http://schemas.openxmlformats.org/drawingml/2006/main">
            <a:r>
              <a:t>- S02: Cold Storage Deep Research.</a:t>
            </a:r>
          </a:p>
          <a:p xmlns:a="http://schemas.openxmlformats.org/drawingml/2006/main">
            <a:r>
              <a:t>- S03: UAE Medical and Pharmaceutical Warehousing Investment Case | https://www.ede.gov.ae/en/w/licensing-of-a-medical-warehouse.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a8e3d7701244a4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8543a89000fb4110" /><Relationship Type="http://schemas.openxmlformats.org/officeDocument/2006/relationships/slideLayout" Target="/ppt/slideLayouts/slideLayout1.xml" Id="R925228e1370d46d2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5228e1370d46d2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737d2aa2d4efe" /><Relationship Type="http://schemas.openxmlformats.org/officeDocument/2006/relationships/image" Target="/ppt/media/image.bin" Id="Rf708226e50774ea6" /><Relationship Type="http://schemas.openxmlformats.org/officeDocument/2006/relationships/image" Target="/ppt/media/image.png" Id="R9f7a8df07389418e" /><Relationship Type="http://schemas.openxmlformats.org/officeDocument/2006/relationships/notesSlide" Target="/ppt/notesSlides/notesSlide1.xml" Id="Rceb523661cdc4e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c9f063d784530" /><Relationship Type="http://schemas.openxmlformats.org/officeDocument/2006/relationships/image" Target="/ppt/media/image2.png" Id="Rc57f58511d634f8b" /><Relationship Type="http://schemas.openxmlformats.org/officeDocument/2006/relationships/image" Target="/ppt/media/image2.bin" Id="R1a741a0699154ea6" /><Relationship Type="http://schemas.openxmlformats.org/officeDocument/2006/relationships/notesSlide" Target="/ppt/notesSlides/notesSlide2.xml" Id="R9e1a65834f3f47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8081f6c714ed0" /><Relationship Type="http://schemas.openxmlformats.org/officeDocument/2006/relationships/image" Target="/ppt/media/image3.png" Id="Rd63065fac7404b24" /><Relationship Type="http://schemas.openxmlformats.org/officeDocument/2006/relationships/notesSlide" Target="/ppt/notesSlides/notesSlide3.xml" Id="R005ab33bd6ce49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90222435a434f" /><Relationship Type="http://schemas.openxmlformats.org/officeDocument/2006/relationships/image" Target="/ppt/media/image4.png" Id="Rfaada9de014145d3" /><Relationship Type="http://schemas.openxmlformats.org/officeDocument/2006/relationships/image" Target="/ppt/media/image3.bin" Id="R7b489aa7140f4438" /><Relationship Type="http://schemas.openxmlformats.org/officeDocument/2006/relationships/notesSlide" Target="/ppt/notesSlides/notesSlide4.xml" Id="R5ba93e62353440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32cdfae294786" /><Relationship Type="http://schemas.openxmlformats.org/officeDocument/2006/relationships/image" Target="/ppt/media/image5.png" Id="R4dd2ef8e99e84b53" /><Relationship Type="http://schemas.openxmlformats.org/officeDocument/2006/relationships/notesSlide" Target="/ppt/notesSlides/notesSlide5.xml" Id="R8344ab85006549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0338a829e4bb5" /><Relationship Type="http://schemas.openxmlformats.org/officeDocument/2006/relationships/image" Target="/ppt/media/image6.png" Id="Rb1233a744ed34309" /><Relationship Type="http://schemas.openxmlformats.org/officeDocument/2006/relationships/notesSlide" Target="/ppt/notesSlides/notesSlide6.xml" Id="Rdbb06998e0704f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b184ba66e42db" /><Relationship Type="http://schemas.openxmlformats.org/officeDocument/2006/relationships/image" Target="/ppt/media/image7.png" Id="R6872ad1039404f91" /><Relationship Type="http://schemas.openxmlformats.org/officeDocument/2006/relationships/notesSlide" Target="/ppt/notesSlides/notesSlide7.xml" Id="R95cef6259fc64fb5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3881a717540b0" /><Relationship Type="http://schemas.openxmlformats.org/officeDocument/2006/relationships/image" Target="/ppt/media/image8.png" Id="R685db349e7134460" /><Relationship Type="http://schemas.openxmlformats.org/officeDocument/2006/relationships/notesSlide" Target="/ppt/notesSlides/notesSlide8.xml" Id="Rd2a40263723d459a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5F6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708226e50774ea6"/>
          <a:srcRect xmlns:a="http://schemas.openxmlformats.org/drawingml/2006/main" l="25553" t="0" r="2555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238750" y="190500"/>
            <a:ext cx="5267325" cy="7181850"/>
          </a:xfrm>
          <a:prstGeom xmlns:a="http://schemas.openxmlformats.org/drawingml/2006/main" prst="roundRect">
            <a:avLst>
              <a:gd name="adj" fmla="val 2893"/>
            </a:avLst>
          </a:prstGeom>
        </p:spPr>
      </p:pic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f7a8df07389418e"/>
          <a:stretch xmlns:a="http://schemas.openxmlformats.org/drawingml/2006/main"/>
        </p:blipFill>
        <p:spPr>
          <a:xfrm xmlns:a="http://schemas.openxmlformats.org/drawingml/2006/main">
            <a:off x="495300" y="381373"/>
            <a:ext cx="990600" cy="237379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CD787B0-03FC-41B6-91E8-329CE2F632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409575"/>
            <a:ext cx="14763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B1013"/>
                </a:solidFill>
              </a:defRPr>
            </a:pPr>
            <a:r>
              <a:rPr sz="750" b="1">
                <a:solidFill>
                  <a:srgbClr val="0B1013"/>
                </a:solidFill>
              </a:rPr>
              <a:t>NEW VENTURES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94708C9-67FE-4493-8A31-1BD945DC7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447800"/>
            <a:ext cx="428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365B6D"/>
                </a:solidFill>
              </a:defRPr>
            </a:pPr>
            <a:r>
              <a:rPr sz="900" b="1">
                <a:solidFill>
                  <a:srgbClr val="365B6D"/>
                </a:solidFill>
              </a:rPr>
              <a:t>01  ·  LOGISTICS REAL ESTATE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7DA369C-02AA-4FE2-9D5B-B43982C590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952625"/>
            <a:ext cx="44767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800" b="1">
                <a:solidFill>
                  <a:srgbClr val="0B1013"/>
                </a:solidFill>
              </a:defRPr>
            </a:pPr>
            <a:r>
              <a:rPr sz="4800" b="1">
                <a:solidFill>
                  <a:srgbClr val="0B1013"/>
                </a:solidFill>
              </a:rPr>
              <a:t>B2B Warehousing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20419BB-4FBD-40DD-A423-D805A9472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810000"/>
            <a:ext cx="4143375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0">
                <a:solidFill>
                  <a:srgbClr val="3F4446"/>
                </a:solidFill>
              </a:defRPr>
            </a:pPr>
            <a:r>
              <a:rPr sz="1950" b="0">
                <a:solidFill>
                  <a:srgbClr val="3F4446"/>
                </a:solidFill>
              </a:rPr>
              <a:t>Four warehouse formats. Four separate underwriting cases.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22A6C24-4CD7-4A03-B656-3F8F38DD86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619750"/>
            <a:ext cx="40957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65B6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44F164F-FCE6-4C36-B3B2-91F1054B3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857875"/>
            <a:ext cx="4095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B1013"/>
                </a:solidFill>
              </a:defRPr>
            </a:pPr>
            <a:r>
              <a:rPr sz="1200" b="1">
                <a:solidFill>
                  <a:srgbClr val="0B1013"/>
                </a:solidFill>
              </a:rPr>
              <a:t>CONDITIONAL GO</a:t>
            </a:r>
          </a:p>
          <a:p xmlns:a="http://schemas.openxmlformats.org/drawingml/2006/main">
            <a:pPr algn="l">
              <a:defRPr sz="1200" b="1">
                <a:solidFill>
                  <a:srgbClr val="0B1013"/>
                </a:solidFill>
              </a:defRPr>
            </a:pPr>
            <a:r>
              <a:rPr sz="1200" b="1">
                <a:solidFill>
                  <a:srgbClr val="0B1013"/>
                </a:solidFill>
              </a:rPr>
              <a:t>UAE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5D0793D-51E5-474B-B749-4749A3280E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7086600"/>
            <a:ext cx="3333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CONTROLLED VENTURE DECK · 2026</a:t>
            </a:r>
          </a:p>
        </p:txBody>
      </p:sp>
    </p:spTree>
    <p:extLst>
      <p:ext uri="{BB962C8B-B14F-4D97-AF65-F5344CB8AC3E}">
        <p14:creationId xmlns:p14="http://schemas.microsoft.com/office/powerpoint/2010/main" val="143251858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57f58511d634f8b"/>
          <a:stretch xmlns:a="http://schemas.openxmlformats.org/drawingml/2006/main"/>
        </p:blipFill>
        <p:spPr>
          <a:xfrm xmlns:a="http://schemas.openxmlformats.org/drawingml/2006/main">
            <a:off x="458116" y="257175"/>
            <a:ext cx="874468" cy="2095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9AFB640-D71C-464D-8712-94036F6F62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62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B1013"/>
                </a:solidFill>
              </a:defRPr>
            </a:pPr>
            <a:r>
              <a:rPr sz="750" b="1">
                <a:solidFill>
                  <a:srgbClr val="0B1013"/>
                </a:solidFill>
              </a:rPr>
              <a:t>NEW VENTURES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25CC88A-A732-4897-B1C7-BD8865297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8575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B1013"/>
                </a:solidFill>
              </a:defRPr>
            </a:pPr>
            <a:r>
              <a:rPr sz="825" b="1">
                <a:solidFill>
                  <a:srgbClr val="0B1013"/>
                </a:solidFill>
              </a:rPr>
              <a:t>THE BUSINESS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876E143-BF2D-4D7A-B2CC-722170BA7D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14375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01 / 08  ·  02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2416BD6-9E6D-4BC3-A1C6-F16F6FF133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7143750"/>
            <a:ext cx="3286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MASTER DATA LOCK · 31 AUGUST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9F66194-50C2-4538-B1FD-5F405A0750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382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365B6D"/>
                </a:solidFill>
              </a:defRPr>
            </a:pPr>
            <a:r>
              <a:rPr sz="900" b="1">
                <a:solidFill>
                  <a:srgbClr val="365B6D"/>
                </a:solidFill>
              </a:rPr>
              <a:t>01 · WHAT THE BUSINESS DOES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6C9EBDA-757D-42EA-8533-E8126101EE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43000"/>
            <a:ext cx="8382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B1013"/>
                </a:solidFill>
              </a:defRPr>
            </a:pPr>
            <a:r>
              <a:rPr sz="3000" b="1">
                <a:solidFill>
                  <a:srgbClr val="0B1013"/>
                </a:solidFill>
              </a:rPr>
              <a:t>One model. Four controlled steps.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a741a0699154ea6"/>
          <a:srcRect xmlns:a="http://schemas.openxmlformats.org/drawingml/2006/main" l="15854" t="0" r="15854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9600" y="2476500"/>
            <a:ext cx="4000500" cy="3905250"/>
          </a:xfrm>
          <a:prstGeom xmlns:a="http://schemas.openxmlformats.org/drawingml/2006/main" prst="roundRect">
            <a:avLst>
              <a:gd name="adj" fmla="val 3902"/>
            </a:avLst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618BA14-488D-4112-9EA2-EB10F6594F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2362200"/>
            <a:ext cx="438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365B6D"/>
                </a:solidFill>
              </a:defRPr>
            </a:pPr>
            <a:r>
              <a:rPr sz="1275" b="1">
                <a:solidFill>
                  <a:srgbClr val="365B6D"/>
                </a:solidFill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3A6F6AF-F7C3-4085-8EA9-91940CBD7F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2343150"/>
            <a:ext cx="426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013"/>
                </a:solidFill>
              </a:defRPr>
            </a:pPr>
            <a:r>
              <a:rPr sz="1725" b="1">
                <a:solidFill>
                  <a:srgbClr val="0B1013"/>
                </a:solidFill>
              </a:rPr>
              <a:t>Choose format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5810E0D-0105-46EA-8008-DFE098B734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2714625"/>
            <a:ext cx="4267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55A5D"/>
                </a:solidFill>
              </a:defRPr>
            </a:pPr>
            <a:r>
              <a:rPr sz="1275" b="0">
                <a:solidFill>
                  <a:srgbClr val="555A5D"/>
                </a:solidFill>
              </a:rPr>
              <a:t>Dry, industrial, cold and medical stay separate.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2EA37D1-5410-45BC-80B6-795DBEF09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3228975"/>
            <a:ext cx="4267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B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72176FF-1D58-4FBE-BF34-5B11515B1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3371850"/>
            <a:ext cx="438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365B6D"/>
                </a:solidFill>
              </a:defRPr>
            </a:pPr>
            <a:r>
              <a:rPr sz="1275" b="1">
                <a:solidFill>
                  <a:srgbClr val="365B6D"/>
                </a:solidFill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859917F-C548-4E28-A006-ED402D104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3352800"/>
            <a:ext cx="426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013"/>
                </a:solidFill>
              </a:defRPr>
            </a:pPr>
            <a:r>
              <a:rPr sz="1725" b="1">
                <a:solidFill>
                  <a:srgbClr val="0B1013"/>
                </a:solidFill>
              </a:rPr>
              <a:t>Secure demand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0512482-DF88-4D7B-A168-C7C4777E6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3724275"/>
            <a:ext cx="4267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55A5D"/>
                </a:solidFill>
              </a:defRPr>
            </a:pPr>
            <a:r>
              <a:rPr sz="1275" b="0">
                <a:solidFill>
                  <a:srgbClr val="555A5D"/>
                </a:solidFill>
              </a:rPr>
              <a:t>Confirm tenant or anchor demand before commitment.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566E9F6-17DC-41DB-9F81-12F495082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4238625"/>
            <a:ext cx="4267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B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EE582CA-9497-491C-8ACA-DBC8E81EC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4381500"/>
            <a:ext cx="438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365B6D"/>
                </a:solidFill>
              </a:defRPr>
            </a:pPr>
            <a:r>
              <a:rPr sz="1275" b="1">
                <a:solidFill>
                  <a:srgbClr val="365B6D"/>
                </a:solidFill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96AEDCE-C8F7-430B-8D9C-BFAB78FD22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4362450"/>
            <a:ext cx="426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013"/>
                </a:solidFill>
              </a:defRPr>
            </a:pPr>
            <a:r>
              <a:rPr sz="1725" b="1">
                <a:solidFill>
                  <a:srgbClr val="0B1013"/>
                </a:solidFill>
              </a:rPr>
              <a:t>Verify site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8881770-1B80-404D-987C-57D713B60B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4733925"/>
            <a:ext cx="4267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55A5D"/>
                </a:solidFill>
              </a:defRPr>
            </a:pPr>
            <a:r>
              <a:rPr sz="1275" b="0">
                <a:solidFill>
                  <a:srgbClr val="555A5D"/>
                </a:solidFill>
              </a:rPr>
              <a:t>Price power, access, installed cost and regulation.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EC75EAC-D44E-4A82-81C4-E7FDA79316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5248275"/>
            <a:ext cx="4267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B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680118E-313E-4C8F-A173-12AD40CA5F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5391150"/>
            <a:ext cx="438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365B6D"/>
                </a:solidFill>
              </a:defRPr>
            </a:pPr>
            <a:r>
              <a:rPr sz="1275" b="1">
                <a:solidFill>
                  <a:srgbClr val="365B6D"/>
                </a:solidFill>
              </a:rPr>
              <a:t>04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324857E-DAB4-4910-863D-68A871839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5372100"/>
            <a:ext cx="426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013"/>
                </a:solidFill>
              </a:defRPr>
            </a:pPr>
            <a:r>
              <a:rPr sz="1725" b="1">
                <a:solidFill>
                  <a:srgbClr val="0B1013"/>
                </a:solidFill>
              </a:rPr>
              <a:t>Operate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F3D88DC-7C54-4763-AF45-18353EFB72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5743575"/>
            <a:ext cx="4267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55A5D"/>
                </a:solidFill>
              </a:defRPr>
            </a:pPr>
            <a:r>
              <a:rPr sz="1275" b="0">
                <a:solidFill>
                  <a:srgbClr val="555A5D"/>
                </a:solidFill>
              </a:rPr>
              <a:t>Use a licensed operator where required.</a:t>
            </a:r>
          </a:p>
        </p:txBody>
      </p:sp>
    </p:spTree>
    <p:extLst>
      <p:ext uri="{BB962C8B-B14F-4D97-AF65-F5344CB8AC3E}">
        <p14:creationId xmlns:p14="http://schemas.microsoft.com/office/powerpoint/2010/main" val="5068622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5F6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63065fac7404b24"/>
          <a:stretch xmlns:a="http://schemas.openxmlformats.org/drawingml/2006/main"/>
        </p:blipFill>
        <p:spPr>
          <a:xfrm xmlns:a="http://schemas.openxmlformats.org/drawingml/2006/main">
            <a:off x="458116" y="257175"/>
            <a:ext cx="874468" cy="2095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B6EEFEC-03A6-4FF6-A1DA-1BABEB283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62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B1013"/>
                </a:solidFill>
              </a:defRPr>
            </a:pPr>
            <a:r>
              <a:rPr sz="750" b="1">
                <a:solidFill>
                  <a:srgbClr val="0B1013"/>
                </a:solidFill>
              </a:rPr>
              <a:t>NEW VENTURES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5E6827C-9824-496C-A39F-C88537566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8575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B1013"/>
                </a:solidFill>
              </a:defRPr>
            </a:pPr>
            <a:r>
              <a:rPr sz="825" b="1">
                <a:solidFill>
                  <a:srgbClr val="0B1013"/>
                </a:solidFill>
              </a:rPr>
              <a:t>MARKET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1986BE6-D310-4CE8-AC5A-9C852AADE7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14375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01 / 08  ·  03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73D3226-D5BC-41F1-A2EC-B22EE6D3F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7143750"/>
            <a:ext cx="3286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MASTER DATA LOCK · 31 AUGUST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FFCBE7C-441E-4DB3-B0C7-6E986D3018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382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365B6D"/>
                </a:solidFill>
              </a:defRPr>
            </a:pPr>
            <a:r>
              <a:rPr sz="900" b="1">
                <a:solidFill>
                  <a:srgbClr val="365B6D"/>
                </a:solidFill>
              </a:rPr>
              <a:t>02 · MARKET AND REVENUE POTENTIAL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D203B7D-225E-4613-8006-D098A60926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43000"/>
            <a:ext cx="8382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B1013"/>
                </a:solidFill>
              </a:defRPr>
            </a:pPr>
            <a:r>
              <a:rPr sz="3000" b="1">
                <a:solidFill>
                  <a:srgbClr val="0B1013"/>
                </a:solidFill>
              </a:rPr>
              <a:t>There is demand. There is no honest blended market funnel.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BC96728-8C79-4BD4-8FC8-4515DBBE5C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52750"/>
            <a:ext cx="301942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65B6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8EEDEDB-105D-44DB-9DD0-819E2A20A3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81350"/>
            <a:ext cx="30194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B1013"/>
                </a:solidFill>
              </a:defRPr>
            </a:pPr>
            <a:r>
              <a:rPr sz="3000" b="1">
                <a:solidFill>
                  <a:srgbClr val="0B1013"/>
                </a:solidFill>
              </a:rPr>
              <a:t>USD 1.83B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9B494D7-8E2C-4CD5-A643-6B2EA2059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81450"/>
            <a:ext cx="30194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B1013"/>
                </a:solidFill>
              </a:defRPr>
            </a:pPr>
            <a:r>
              <a:rPr sz="1425" b="1">
                <a:solidFill>
                  <a:srgbClr val="0B1013"/>
                </a:solidFill>
              </a:rPr>
              <a:t>UAE cold-chain market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234C570-3691-4157-832E-D3E94EAAD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48200"/>
            <a:ext cx="30194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707377"/>
                </a:solidFill>
              </a:defRPr>
            </a:pPr>
            <a:r>
              <a:rPr sz="825" b="1">
                <a:solidFill>
                  <a:srgbClr val="707377"/>
                </a:solidFill>
              </a:rPr>
              <a:t>INDUSTRY ESTIMATE · 2026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E683895-8784-4248-A2A1-1C17D6D4E1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8575" y="2952750"/>
            <a:ext cx="301942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D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7244D52-421D-4390-8E21-8C5F89D3C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8575" y="3181350"/>
            <a:ext cx="30194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B1013"/>
                </a:solidFill>
              </a:defRPr>
            </a:pPr>
            <a:r>
              <a:rPr sz="3000" b="1">
                <a:solidFill>
                  <a:srgbClr val="0B1013"/>
                </a:solidFill>
              </a:rPr>
              <a:t>AED 6.99B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3661CEB-5D3B-4B14-9D70-E610FAA95B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8575" y="3981450"/>
            <a:ext cx="30194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B1013"/>
                </a:solidFill>
              </a:defRPr>
            </a:pPr>
            <a:r>
              <a:rPr sz="1425" b="1">
                <a:solidFill>
                  <a:srgbClr val="0B1013"/>
                </a:solidFill>
              </a:rPr>
              <a:t>Broad healthcare 3PL ceiling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6B8A62D-F728-4314-8346-0C677A9D11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8575" y="4648200"/>
            <a:ext cx="30194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707377"/>
                </a:solidFill>
              </a:defRPr>
            </a:pPr>
            <a:r>
              <a:rPr sz="825" b="1">
                <a:solidFill>
                  <a:srgbClr val="707377"/>
                </a:solidFill>
              </a:rPr>
              <a:t>INDUSTRY ESTIMATE · 2025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80A95F0-FFE1-4ED0-8630-4587AE0E02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2952750"/>
            <a:ext cx="301942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D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C1AAEE3-9AA9-4D30-B6E2-CBFDFEE961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181350"/>
            <a:ext cx="30194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B1013"/>
                </a:solidFill>
              </a:defRPr>
            </a:pPr>
            <a:r>
              <a:rPr sz="3000" b="1">
                <a:solidFill>
                  <a:srgbClr val="0B1013"/>
                </a:solidFill>
              </a:rPr>
              <a:t>NOT VERIFIED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03C0F93-48C2-4335-8F1F-1352A187B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981450"/>
            <a:ext cx="30194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B1013"/>
                </a:solidFill>
              </a:defRPr>
            </a:pPr>
            <a:r>
              <a:rPr sz="1425" b="1">
                <a:solidFill>
                  <a:srgbClr val="0B1013"/>
                </a:solidFill>
              </a:rPr>
              <a:t>Dedicated medical-storage TAM / SAM / SOM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56BFF2B-3972-4F22-82DB-4831D64E62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4648200"/>
            <a:ext cx="30194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707377"/>
                </a:solidFill>
              </a:defRPr>
            </a:pPr>
            <a:r>
              <a:rPr sz="825" b="1">
                <a:solidFill>
                  <a:srgbClr val="707377"/>
                </a:solidFill>
              </a:rPr>
              <a:t>PUBLIC DATA NOT AVAILABLE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1BC4C62-1199-4DDE-A68C-4F80C42E7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19750"/>
            <a:ext cx="9477375" cy="9144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0B101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063D36B-F1A6-45EB-B730-0C1559FBC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857875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365B6D"/>
                </a:solidFill>
              </a:defRPr>
            </a:pPr>
            <a:r>
              <a:rPr sz="900" b="1">
                <a:solidFill>
                  <a:srgbClr val="365B6D"/>
                </a:solidFill>
              </a:rPr>
              <a:t>PUBLICATION RULE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61520B5-FCE7-49A3-888C-978FBAE0A1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0375" y="5791200"/>
            <a:ext cx="666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Modelled figures stay modelled. Missing market data stays unverified.</a:t>
            </a:r>
          </a:p>
        </p:txBody>
      </p:sp>
    </p:spTree>
    <p:extLst>
      <p:ext uri="{BB962C8B-B14F-4D97-AF65-F5344CB8AC3E}">
        <p14:creationId xmlns:p14="http://schemas.microsoft.com/office/powerpoint/2010/main" val="26178731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B10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aada9de014145d3"/>
          <a:stretch xmlns:a="http://schemas.openxmlformats.org/drawingml/2006/main"/>
        </p:blipFill>
        <p:spPr>
          <a:xfrm xmlns:a="http://schemas.openxmlformats.org/drawingml/2006/main">
            <a:off x="458116" y="257175"/>
            <a:ext cx="874468" cy="2095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FDC6F5B-54D9-42B8-A926-6B7F3CF080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62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FFFFFF"/>
                </a:solidFill>
              </a:defRPr>
            </a:pPr>
            <a:r>
              <a:rPr sz="750" b="1">
                <a:solidFill>
                  <a:srgbClr val="FFFFFF"/>
                </a:solidFill>
              </a:rPr>
              <a:t>NEW VENTURES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9E26F07-212E-4672-B22B-41E3D3C62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8575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GROUP ENTRY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E2BD7C2-95CE-496A-980A-8028B3FD18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14375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C8C8C5"/>
                </a:solidFill>
              </a:defRPr>
            </a:pPr>
            <a:r>
              <a:rPr sz="750" b="1">
                <a:solidFill>
                  <a:srgbClr val="C8C8C5"/>
                </a:solidFill>
              </a:rPr>
              <a:t>01 / 08  ·  04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C35A71C-C69E-44C2-A293-BDA2D7FDB9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7143750"/>
            <a:ext cx="3286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C8C5"/>
                </a:solidFill>
              </a:defRPr>
            </a:pPr>
            <a:r>
              <a:rPr sz="750" b="1">
                <a:solidFill>
                  <a:srgbClr val="C8C8C5"/>
                </a:solidFill>
              </a:rPr>
              <a:t>MASTER DATA LOCK · 31 AUGUST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F14BB49-DDFD-41FA-B4A9-5C50A9213A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382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365B6D"/>
                </a:solidFill>
              </a:defRPr>
            </a:pPr>
            <a:r>
              <a:rPr sz="900" b="1">
                <a:solidFill>
                  <a:srgbClr val="365B6D"/>
                </a:solidFill>
              </a:rPr>
              <a:t>03 · EXECUTION MODEL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B60EEDA-3484-47E6-8396-1DF04858F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43000"/>
            <a:ext cx="8382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FFFFF"/>
                </a:solidFill>
              </a:defRPr>
            </a:pPr>
            <a:r>
              <a:rPr sz="3000" b="1">
                <a:solidFill>
                  <a:srgbClr val="FFFFFF"/>
                </a:solidFill>
              </a:rPr>
              <a:t>Where the group creates an edge.</a:t>
            </a:r>
          </a:p>
        </p:txBody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b489aa7140f4438"/>
          <a:srcRect xmlns:a="http://schemas.openxmlformats.org/drawingml/2006/main" l="19104" t="0" r="19104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343650" y="2381250"/>
            <a:ext cx="3743325" cy="4038600"/>
          </a:xfrm>
          <a:prstGeom xmlns:a="http://schemas.openxmlformats.org/drawingml/2006/main" prst="roundRect">
            <a:avLst>
              <a:gd name="adj" fmla="val 4071"/>
            </a:avLst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AA09CC3-4D7D-40E0-8DEE-FAC0290564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90800"/>
            <a:ext cx="4286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365B6D"/>
                </a:solidFill>
              </a:defRPr>
            </a:pPr>
            <a:r>
              <a:rPr sz="1125" b="1">
                <a:solidFill>
                  <a:srgbClr val="365B6D"/>
                </a:solidFill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1425D44-9DE7-4A46-B8F3-1879CA1E4B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552700"/>
            <a:ext cx="45243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Imperial Alfa property sourcing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16D9C91-77AB-4F4D-8F97-ABC525FB3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181350"/>
            <a:ext cx="4524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3A3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B6ECBB8-90D6-4F89-A116-F9F3E7413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95675"/>
            <a:ext cx="4286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365B6D"/>
                </a:solidFill>
              </a:defRPr>
            </a:pPr>
            <a:r>
              <a:rPr sz="1125" b="1">
                <a:solidFill>
                  <a:srgbClr val="365B6D"/>
                </a:solidFill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336C250-2B9C-4C2C-BC3D-31EE5619C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457575"/>
            <a:ext cx="45243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BBZoubi structures and insulated systems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1D5E74E-4EC0-4422-8F98-50C2063BD2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086225"/>
            <a:ext cx="4524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3A3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255E53F-EF57-4893-9B9A-F8725103B1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00550"/>
            <a:ext cx="4286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365B6D"/>
                </a:solidFill>
              </a:defRPr>
            </a:pPr>
            <a:r>
              <a:rPr sz="1125" b="1">
                <a:solidFill>
                  <a:srgbClr val="365B6D"/>
                </a:solidFill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7C383A0-F4B3-4B31-B810-A835CBC2C3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362450"/>
            <a:ext cx="45243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Shared campus infrastructure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6B5D8FC-A7D0-4122-AF6F-A903972DE1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991100"/>
            <a:ext cx="4524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3A3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046B829-697E-4207-917C-66E980D87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05425"/>
            <a:ext cx="4286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365B6D"/>
                </a:solidFill>
              </a:defRPr>
            </a:pPr>
            <a:r>
              <a:rPr sz="1125" b="1">
                <a:solidFill>
                  <a:srgbClr val="365B6D"/>
                </a:solidFill>
              </a:rPr>
              <a:t>04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7E1CF7D-A867-41E5-BB6A-8A68E60A5B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267325"/>
            <a:ext cx="45243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Separate licensed medical operation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2A4A286-8E95-4324-8F1E-BE9EB1336E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895975"/>
            <a:ext cx="4524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3A3C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704448465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dd2ef8e99e84b53"/>
          <a:stretch xmlns:a="http://schemas.openxmlformats.org/drawingml/2006/main"/>
        </p:blipFill>
        <p:spPr>
          <a:xfrm xmlns:a="http://schemas.openxmlformats.org/drawingml/2006/main">
            <a:off x="458116" y="257175"/>
            <a:ext cx="874468" cy="2095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4C9BE39-1B2C-44C5-998B-345A4ACF2B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62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B1013"/>
                </a:solidFill>
              </a:defRPr>
            </a:pPr>
            <a:r>
              <a:rPr sz="750" b="1">
                <a:solidFill>
                  <a:srgbClr val="0B1013"/>
                </a:solidFill>
              </a:rPr>
              <a:t>NEW VENTURES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2D3F2E0-6954-495D-AE0D-F9BADA090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8575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B1013"/>
                </a:solidFill>
              </a:defRPr>
            </a:pPr>
            <a:r>
              <a:rPr sz="825" b="1">
                <a:solidFill>
                  <a:srgbClr val="0B1013"/>
                </a:solidFill>
              </a:rPr>
              <a:t>CAPITAL + REVENUE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2B851A3-6C2C-47B1-92DF-63E355637E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14375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01 / 08  ·  05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D4AC70C-5A8F-4E39-AAE9-5565494B3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7143750"/>
            <a:ext cx="3286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MASTER DATA LOCK · 31 AUGUST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65B4A99-7890-44EF-81E1-5273FDFE85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382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365B6D"/>
                </a:solidFill>
              </a:defRPr>
            </a:pPr>
            <a:r>
              <a:rPr sz="900" b="1">
                <a:solidFill>
                  <a:srgbClr val="365B6D"/>
                </a:solidFill>
              </a:rPr>
              <a:t>04 · COMMERCIAL MECHANICS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40007D0-694F-41B6-86AC-6E174E4685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43000"/>
            <a:ext cx="8382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B1013"/>
                </a:solidFill>
              </a:defRPr>
            </a:pPr>
            <a:r>
              <a:rPr sz="3000" b="1">
                <a:solidFill>
                  <a:srgbClr val="0B1013"/>
                </a:solidFill>
              </a:rPr>
              <a:t>Money in. Revenue out.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53DB823-7280-444A-B28A-9F5A8F09A1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19375"/>
            <a:ext cx="2857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365B6D"/>
                </a:solidFill>
              </a:defRPr>
            </a:pPr>
            <a:r>
              <a:rPr sz="3150" b="1">
                <a:solidFill>
                  <a:srgbClr val="365B6D"/>
                </a:solidFill>
              </a:rPr>
              <a:t>AED 46-73M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366E1A1-4A44-470D-A89F-7E2861D81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0045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B1013"/>
                </a:solidFill>
              </a:defRPr>
            </a:pPr>
            <a:r>
              <a:rPr sz="1350" b="1">
                <a:solidFill>
                  <a:srgbClr val="0B1013"/>
                </a:solidFill>
              </a:rPr>
              <a:t>Industrial planning capital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97D5B39-4EAD-4290-9BA0-139E7EED6F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38625"/>
            <a:ext cx="2857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65B6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E08A35C-EDD4-46F2-9EDE-7CD0B599E3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2619375"/>
            <a:ext cx="2857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1013"/>
                </a:solidFill>
              </a:defRPr>
            </a:pPr>
            <a:r>
              <a:rPr sz="3150" b="1">
                <a:solidFill>
                  <a:srgbClr val="0B1013"/>
                </a:solidFill>
              </a:rPr>
              <a:t>AED 4.5-7.5M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9C8B6B5-6A52-4DDF-A0E4-1D75BDE9A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360045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B1013"/>
                </a:solidFill>
              </a:defRPr>
            </a:pPr>
            <a:r>
              <a:rPr sz="1350" b="1">
                <a:solidFill>
                  <a:srgbClr val="0B1013"/>
                </a:solidFill>
              </a:rPr>
              <a:t>Industrial stabilised annual rent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D7D9B90-1B12-4E23-A57F-DD1F1C8B8A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4238625"/>
            <a:ext cx="2857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9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35C4A13-D423-4440-B496-4536A034F4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2619375"/>
            <a:ext cx="2857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0B1013"/>
                </a:solidFill>
              </a:defRPr>
            </a:pPr>
            <a:r>
              <a:rPr sz="2325" b="1">
                <a:solidFill>
                  <a:srgbClr val="0B1013"/>
                </a:solidFill>
              </a:rPr>
              <a:t>QUOTE REQUIRED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2F1B655-783C-4866-9E25-F6E41E38A9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360045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B1013"/>
                </a:solidFill>
              </a:defRPr>
            </a:pPr>
            <a:r>
              <a:rPr sz="1350" b="1">
                <a:solidFill>
                  <a:srgbClr val="0B1013"/>
                </a:solidFill>
              </a:rPr>
              <a:t>Cold and medical installed cost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4D610C7-2912-4913-8349-F374FF2AA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4238625"/>
            <a:ext cx="2857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9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4786289-D6B2-413E-9ACF-686A1F1031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0"/>
            <a:ext cx="228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365B6D"/>
                </a:solidFill>
              </a:defRPr>
            </a:pPr>
            <a:r>
              <a:rPr sz="900" b="1">
                <a:solidFill>
                  <a:srgbClr val="365B6D"/>
                </a:solidFill>
              </a:rPr>
              <a:t>REVENUE STREAMS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0935373-EBA7-47E0-AC47-DB761BF45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9115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1013"/>
                </a:solidFill>
              </a:defRPr>
            </a:pPr>
            <a:r>
              <a:rPr sz="1500" b="1">
                <a:solidFill>
                  <a:srgbClr val="0B1013"/>
                </a:solidFill>
              </a:rPr>
              <a:t>01  Industrial lease income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681BA50-CED2-42A5-8778-A707179828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539115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1013"/>
                </a:solidFill>
              </a:defRPr>
            </a:pPr>
            <a:r>
              <a:rPr sz="1500" b="1">
                <a:solidFill>
                  <a:srgbClr val="0B1013"/>
                </a:solidFill>
              </a:rPr>
              <a:t>02  Cold-storage contracts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C86BB1B-D580-4E3B-AFD8-9012F16E8A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539115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1013"/>
                </a:solidFill>
              </a:defRPr>
            </a:pPr>
            <a:r>
              <a:rPr sz="1500" b="1">
                <a:solidFill>
                  <a:srgbClr val="0B1013"/>
                </a:solidFill>
              </a:rPr>
              <a:t>03  Licensed medical storage</a:t>
            </a:r>
          </a:p>
        </p:txBody>
      </p:sp>
    </p:spTree>
    <p:extLst>
      <p:ext uri="{BB962C8B-B14F-4D97-AF65-F5344CB8AC3E}">
        <p14:creationId xmlns:p14="http://schemas.microsoft.com/office/powerpoint/2010/main" val="5855150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5F6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1233a744ed34309"/>
          <a:stretch xmlns:a="http://schemas.openxmlformats.org/drawingml/2006/main"/>
        </p:blipFill>
        <p:spPr>
          <a:xfrm xmlns:a="http://schemas.openxmlformats.org/drawingml/2006/main">
            <a:off x="458116" y="257175"/>
            <a:ext cx="874468" cy="2095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B0BB1BA-7D18-44BB-949D-6017859189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62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B1013"/>
                </a:solidFill>
              </a:defRPr>
            </a:pPr>
            <a:r>
              <a:rPr sz="750" b="1">
                <a:solidFill>
                  <a:srgbClr val="0B1013"/>
                </a:solidFill>
              </a:rPr>
              <a:t>NEW VENTURES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100BAA7-C23E-4A4D-B2A0-41C282D852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8575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B1013"/>
                </a:solidFill>
              </a:defRPr>
            </a:pPr>
            <a:r>
              <a:rPr sz="825" b="1">
                <a:solidFill>
                  <a:srgbClr val="0B1013"/>
                </a:solidFill>
              </a:rPr>
              <a:t>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793D061-6A53-4743-9523-50E6EE733F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14375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01 / 08  ·  06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50DAA49-15A0-41E7-99DB-F6576AE9F5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7143750"/>
            <a:ext cx="3286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MASTER DATA LOCK · 31 AUGUST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FA15C9B-BDE7-48FF-883C-FAFD42BB74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382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365B6D"/>
                </a:solidFill>
              </a:defRPr>
            </a:pPr>
            <a:r>
              <a:rPr sz="900" b="1">
                <a:solidFill>
                  <a:srgbClr val="365B6D"/>
                </a:solidFill>
              </a:rPr>
              <a:t>05 · COST DRIVERS AND BOTTLENECKS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DFCC971-DB7E-42D5-9D10-44CDCD76C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43000"/>
            <a:ext cx="8382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B1013"/>
                </a:solidFill>
              </a:defRPr>
            </a:pPr>
            <a:r>
              <a:rPr sz="3000" b="1">
                <a:solidFill>
                  <a:srgbClr val="0B1013"/>
                </a:solidFill>
              </a:rPr>
              <a:t>The operating model breaks here first.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333731E-90CC-4B25-BCEE-D3D53C9AC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47950"/>
            <a:ext cx="228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365B6D"/>
                </a:solidFill>
              </a:defRPr>
            </a:pPr>
            <a:r>
              <a:rPr sz="900" b="1">
                <a:solidFill>
                  <a:srgbClr val="365B6D"/>
                </a:solidFill>
              </a:rPr>
              <a:t>COST DRIVERS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CE25D7B-47BA-48AA-88C5-0CEF4E99A7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7375" y="26479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365B6D"/>
                </a:solidFill>
              </a:defRPr>
            </a:pPr>
            <a:r>
              <a:rPr sz="900" b="1">
                <a:solidFill>
                  <a:srgbClr val="365B6D"/>
                </a:solidFill>
              </a:rPr>
              <a:t>OPERATING BOTTLENECKS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7F5AFA5-12A7-43D3-9F65-DAB3A2A65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43525" y="2628900"/>
            <a:ext cx="19050" cy="3486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D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3E85C0E-F4DA-49BD-A8B7-C7F3548933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888C8E"/>
                </a:solidFill>
              </a:defRPr>
            </a:pPr>
            <a:r>
              <a:rPr sz="1125" b="1">
                <a:solidFill>
                  <a:srgbClr val="888C8E"/>
                </a:solidFill>
              </a:rPr>
              <a:t>01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5A3336A-75A9-4F33-833F-2E078C959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3105150"/>
            <a:ext cx="3667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1013"/>
                </a:solidFill>
              </a:defRPr>
            </a:pPr>
            <a:r>
              <a:rPr sz="1575" b="1">
                <a:solidFill>
                  <a:srgbClr val="0B1013"/>
                </a:solidFill>
              </a:rPr>
              <a:t>Land or acquisition basis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DC92874-0B91-4A12-98A4-92A347F95A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8620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888C8E"/>
                </a:solidFill>
              </a:defRPr>
            </a:pPr>
            <a:r>
              <a:rPr sz="1125" b="1">
                <a:solidFill>
                  <a:srgbClr val="888C8E"/>
                </a:solidFill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5B150D5-5816-41E3-A348-A0AE04751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3848100"/>
            <a:ext cx="3667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1013"/>
                </a:solidFill>
              </a:defRPr>
            </a:pPr>
            <a:r>
              <a:rPr sz="1575" b="1">
                <a:solidFill>
                  <a:srgbClr val="0B1013"/>
                </a:solidFill>
              </a:rPr>
              <a:t>Power and refrigeration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F3E275F-1C14-4FF9-BE3E-E2805BCD6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2915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888C8E"/>
                </a:solidFill>
              </a:defRPr>
            </a:pPr>
            <a:r>
              <a:rPr sz="1125" b="1">
                <a:solidFill>
                  <a:srgbClr val="888C8E"/>
                </a:solidFill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CEC6CE8-EBC7-4907-96F5-8B4AC26426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4591050"/>
            <a:ext cx="3667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1013"/>
                </a:solidFill>
              </a:defRPr>
            </a:pPr>
            <a:r>
              <a:rPr sz="1575" b="1">
                <a:solidFill>
                  <a:srgbClr val="0B1013"/>
                </a:solidFill>
              </a:rPr>
              <a:t>Specialist staffing and licences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FBD3A86-A2AC-4DC6-8C4C-75E6BBBD5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7210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888C8E"/>
                </a:solidFill>
              </a:defRPr>
            </a:pPr>
            <a:r>
              <a:rPr sz="1125" b="1">
                <a:solidFill>
                  <a:srgbClr val="888C8E"/>
                </a:solidFill>
              </a:rPr>
              <a:t>04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FC5A53C-21D9-46CD-8B4F-4408CD2C3A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5334000"/>
            <a:ext cx="3667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1013"/>
                </a:solidFill>
              </a:defRPr>
            </a:pPr>
            <a:r>
              <a:rPr sz="1575" b="1">
                <a:solidFill>
                  <a:srgbClr val="0B1013"/>
                </a:solidFill>
              </a:rPr>
              <a:t>Maintenance and backup systems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4AC76FD-0727-413C-8A07-81F552F845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7375" y="314325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365B6D"/>
                </a:solidFill>
              </a:defRPr>
            </a:pPr>
            <a:r>
              <a:rPr sz="1125" b="1">
                <a:solidFill>
                  <a:srgbClr val="365B6D"/>
                </a:solidFill>
              </a:rPr>
              <a:t>01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A64AB32-E086-4399-B2E2-3A94F8D93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105150"/>
            <a:ext cx="357187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1013"/>
                </a:solidFill>
              </a:defRPr>
            </a:pPr>
            <a:r>
              <a:rPr sz="1575" b="1">
                <a:solidFill>
                  <a:srgbClr val="0B1013"/>
                </a:solidFill>
              </a:rPr>
              <a:t>Tenant demand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DD3A7A0-7204-40A8-9F02-5E5C246099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7375" y="388620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365B6D"/>
                </a:solidFill>
              </a:defRPr>
            </a:pPr>
            <a:r>
              <a:rPr sz="1125" b="1">
                <a:solidFill>
                  <a:srgbClr val="365B6D"/>
                </a:solidFill>
              </a:rPr>
              <a:t>02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692DE7A-9B8F-4A6D-8A46-D17A2805F8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848100"/>
            <a:ext cx="357187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1013"/>
                </a:solidFill>
              </a:defRPr>
            </a:pPr>
            <a:r>
              <a:rPr sz="1575" b="1">
                <a:solidFill>
                  <a:srgbClr val="0B1013"/>
                </a:solidFill>
              </a:rPr>
              <a:t>Installed power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03173DE-1746-4125-852A-ED2B76132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7375" y="462915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365B6D"/>
                </a:solidFill>
              </a:defRPr>
            </a:pPr>
            <a:r>
              <a:rPr sz="1125" b="1">
                <a:solidFill>
                  <a:srgbClr val="365B6D"/>
                </a:solidFill>
              </a:rPr>
              <a:t>03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FFAD0D6-54EE-4907-861B-DB05FA8753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4591050"/>
            <a:ext cx="357187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1013"/>
                </a:solidFill>
              </a:defRPr>
            </a:pPr>
            <a:r>
              <a:rPr sz="1575" b="1">
                <a:solidFill>
                  <a:srgbClr val="0B1013"/>
                </a:solidFill>
              </a:rPr>
              <a:t>Medical operator route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7026552-3F30-4A82-9453-5314DE88E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7375" y="537210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365B6D"/>
                </a:solidFill>
              </a:defRPr>
            </a:pPr>
            <a:r>
              <a:rPr sz="1125" b="1">
                <a:solidFill>
                  <a:srgbClr val="365B6D"/>
                </a:solidFill>
              </a:rPr>
              <a:t>04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B93542A-7179-4D10-BCDC-915B8C1D6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5334000"/>
            <a:ext cx="357187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1013"/>
                </a:solidFill>
              </a:defRPr>
            </a:pPr>
            <a:r>
              <a:rPr sz="1575" b="1">
                <a:solidFill>
                  <a:srgbClr val="0B1013"/>
                </a:solidFill>
              </a:rPr>
              <a:t>Format-specific CAPEX</a:t>
            </a:r>
          </a:p>
        </p:txBody>
      </p:sp>
    </p:spTree>
    <p:extLst>
      <p:ext uri="{BB962C8B-B14F-4D97-AF65-F5344CB8AC3E}">
        <p14:creationId xmlns:p14="http://schemas.microsoft.com/office/powerpoint/2010/main" val="2050484280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872ad1039404f91"/>
          <a:stretch xmlns:a="http://schemas.openxmlformats.org/drawingml/2006/main"/>
        </p:blipFill>
        <p:spPr>
          <a:xfrm xmlns:a="http://schemas.openxmlformats.org/drawingml/2006/main">
            <a:off x="458116" y="257175"/>
            <a:ext cx="874468" cy="2095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84A51AC-8769-40FC-88AF-B01C147FE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62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B1013"/>
                </a:solidFill>
              </a:defRPr>
            </a:pPr>
            <a:r>
              <a:rPr sz="750" b="1">
                <a:solidFill>
                  <a:srgbClr val="0B1013"/>
                </a:solidFill>
              </a:rPr>
              <a:t>NEW VENTURES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87DBFCB-310B-4647-8896-24DAA9F94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8575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B1013"/>
                </a:solidFill>
              </a:defRPr>
            </a:pPr>
            <a:r>
              <a:rPr sz="825" b="1">
                <a:solidFill>
                  <a:srgbClr val="0B1013"/>
                </a:solidFill>
              </a:rPr>
              <a:t>RETURN + RISK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FC48D0C-67F3-4817-8FD6-F8F8AC4DBA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14375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01 / 08  ·  07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75F8EF9-4F30-4786-96F2-C9EE326CD6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7143750"/>
            <a:ext cx="3286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MASTER DATA LOCK · 31 AUGUST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4A76A3D-6CEB-43AF-A3EB-B984172C0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382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365B6D"/>
                </a:solidFill>
              </a:defRPr>
            </a:pPr>
            <a:r>
              <a:rPr sz="900" b="1">
                <a:solidFill>
                  <a:srgbClr val="365B6D"/>
                </a:solidFill>
              </a:rPr>
              <a:t>06 · RETURN PROFILE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34E9737-A58D-4611-BCE2-2FFFB62B77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43000"/>
            <a:ext cx="65722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B1013"/>
                </a:solidFill>
              </a:defRPr>
            </a:pPr>
            <a:r>
              <a:rPr sz="2700" b="1">
                <a:solidFill>
                  <a:srgbClr val="0B1013"/>
                </a:solidFill>
              </a:rPr>
              <a:t>Only the industrial return is locked.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FF6DDE1-2E65-4C4F-B8AC-81FB66A733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1066800"/>
            <a:ext cx="2562225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E8EE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0583BC8-D722-4488-A37C-83E2F9757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1257300"/>
            <a:ext cx="2000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365B6D"/>
                </a:solidFill>
              </a:defRPr>
            </a:pPr>
            <a:r>
              <a:rPr sz="825" b="1">
                <a:solidFill>
                  <a:srgbClr val="365B6D"/>
                </a:solidFill>
              </a:rPr>
              <a:t>RISK LEVEL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85588DE-92A0-4522-9149-A1578CAED5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1495425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B1013"/>
                </a:solidFill>
              </a:defRPr>
            </a:pPr>
            <a:r>
              <a:rPr sz="1275" b="1">
                <a:solidFill>
                  <a:srgbClr val="0B1013"/>
                </a:solidFill>
              </a:rPr>
              <a:t>MEDIUM · MEDICAL MODULE HIGH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3B1BD65-E0E4-45E7-9D0D-E703232DC8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52750"/>
            <a:ext cx="1524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1013"/>
                </a:solidFill>
              </a:defRPr>
            </a:pPr>
            <a:r>
              <a:rPr sz="1500" b="1">
                <a:solidFill>
                  <a:srgbClr val="0B1013"/>
                </a:solidFill>
              </a:rPr>
              <a:t>Lower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F3C5936-E812-4346-A0A1-C263C106DE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2857500"/>
            <a:ext cx="3810000" cy="5334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B9C0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8169201-F55F-4201-AEC9-0B2FCA23F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905125"/>
            <a:ext cx="2000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2100" b="1">
                <a:solidFill>
                  <a:srgbClr val="0B1013"/>
                </a:solidFill>
              </a:defRPr>
            </a:pPr>
            <a:r>
              <a:rPr sz="2100" b="1">
                <a:solidFill>
                  <a:srgbClr val="0B1013"/>
                </a:solidFill>
              </a:rPr>
              <a:t>12%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5A9B32C-D1B5-447F-99A8-58A8D45F3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19550"/>
            <a:ext cx="1524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1013"/>
                </a:solidFill>
              </a:defRPr>
            </a:pPr>
            <a:r>
              <a:rPr sz="1500" b="1">
                <a:solidFill>
                  <a:srgbClr val="0B1013"/>
                </a:solidFill>
              </a:rPr>
              <a:t>Midpoint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BF17845-BC74-4299-9598-11A0443D3B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3924300"/>
            <a:ext cx="4286250" cy="5334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365B6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B212199-4391-4A51-BA5A-4C88A28086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3971925"/>
            <a:ext cx="2000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2100" b="1">
                <a:solidFill>
                  <a:srgbClr val="0B1013"/>
                </a:solidFill>
              </a:defRPr>
            </a:pPr>
            <a:r>
              <a:rPr sz="2100" b="1">
                <a:solidFill>
                  <a:srgbClr val="0B1013"/>
                </a:solidFill>
              </a:rPr>
              <a:t>13.5%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E609522-2780-40E3-A2FC-AFE96C7B7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086350"/>
            <a:ext cx="1524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1013"/>
                </a:solidFill>
              </a:defRPr>
            </a:pPr>
            <a:r>
              <a:rPr sz="1500" b="1">
                <a:solidFill>
                  <a:srgbClr val="0B1013"/>
                </a:solidFill>
              </a:rPr>
              <a:t>Upper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1A86598-F5EF-4A1E-B2AA-60905E69E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991100"/>
            <a:ext cx="4762500" cy="5334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B9C0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283C1FD-2D20-460A-95C6-58238DED69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5038725"/>
            <a:ext cx="2000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2100" b="1">
                <a:solidFill>
                  <a:srgbClr val="0B1013"/>
                </a:solidFill>
              </a:defRPr>
            </a:pPr>
            <a:r>
              <a:rPr sz="2100" b="1">
                <a:solidFill>
                  <a:srgbClr val="0B1013"/>
                </a:solidFill>
              </a:rPr>
              <a:t>15%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6BF5DCA-79E0-4566-87EE-0ADD152EF2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191250"/>
            <a:ext cx="828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66A6D"/>
                </a:solidFill>
              </a:defRPr>
            </a:pPr>
            <a:r>
              <a:rPr sz="1050" b="1">
                <a:solidFill>
                  <a:srgbClr val="666A6D"/>
                </a:solidFill>
              </a:rPr>
              <a:t>MODELLED FIVE-YEAR EQUITY IRR · INDUSTRIAL CASE ONLY</a:t>
            </a:r>
          </a:p>
        </p:txBody>
      </p:sp>
    </p:spTree>
    <p:extLst>
      <p:ext uri="{BB962C8B-B14F-4D97-AF65-F5344CB8AC3E}">
        <p14:creationId xmlns:p14="http://schemas.microsoft.com/office/powerpoint/2010/main" val="871526805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B101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85db349e7134460"/>
          <a:stretch xmlns:a="http://schemas.openxmlformats.org/drawingml/2006/main"/>
        </p:blipFill>
        <p:spPr>
          <a:xfrm xmlns:a="http://schemas.openxmlformats.org/drawingml/2006/main">
            <a:off x="458116" y="257175"/>
            <a:ext cx="874468" cy="2095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2DAB5F2-64B6-4F90-8DCA-4906AE125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62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FFFFFF"/>
                </a:solidFill>
              </a:defRPr>
            </a:pPr>
            <a:r>
              <a:rPr sz="750" b="1">
                <a:solidFill>
                  <a:srgbClr val="FFFFFF"/>
                </a:solidFill>
              </a:rPr>
              <a:t>NEW VENTURES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9EFBCDA-F35F-4AB0-A9A0-A3E75469C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8575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DECISION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5374445-2254-4DDF-A5B8-96AD352E09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14375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C8C8C5"/>
                </a:solidFill>
              </a:defRPr>
            </a:pPr>
            <a:r>
              <a:rPr sz="750" b="1">
                <a:solidFill>
                  <a:srgbClr val="C8C8C5"/>
                </a:solidFill>
              </a:rPr>
              <a:t>01 / 08  ·  08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95AD579-F979-42A7-BE6F-F2BFF32FE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7143750"/>
            <a:ext cx="3286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C8C5"/>
                </a:solidFill>
              </a:defRPr>
            </a:pPr>
            <a:r>
              <a:rPr sz="750" b="1">
                <a:solidFill>
                  <a:srgbClr val="C8C8C5"/>
                </a:solidFill>
              </a:rPr>
              <a:t>MASTER DATA LOCK · 31 AUGUST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7CA75D0-6470-42A4-AC57-58E08FCB9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9535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365B6D"/>
                </a:solidFill>
              </a:defRPr>
            </a:pPr>
            <a:r>
              <a:rPr sz="900" b="1">
                <a:solidFill>
                  <a:srgbClr val="365B6D"/>
                </a:solidFill>
              </a:rPr>
              <a:t>07 · DECISION GATE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1D3ABF6-E34E-4A96-A5EE-02BDD7FAD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8572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</a:rPr>
              <a:t>Advance only when tenant demand, site power, entry yield, installed cost and the regulatory route are confirmed.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4B8F3E6-7AC4-4FEB-965E-B3C1211CC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57625"/>
            <a:ext cx="947737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65B6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0BD1780-788B-4744-9D27-62A6E65FB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365B6D"/>
                </a:solidFill>
              </a:defRPr>
            </a:pPr>
            <a:r>
              <a:rPr sz="900" b="1">
                <a:solidFill>
                  <a:srgbClr val="365B6D"/>
                </a:solidFill>
              </a:rPr>
              <a:t>REQUIRED BEFORE COMMITMENT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D7D35C3-F22B-4516-9267-93C94FF09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5775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969B9D"/>
                </a:solidFill>
              </a:defRPr>
            </a:pPr>
            <a:r>
              <a:rPr sz="1125" b="1">
                <a:solidFill>
                  <a:srgbClr val="969B9D"/>
                </a:solidFill>
              </a:rPr>
              <a:t>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D8E233E-4AE4-4FED-B230-39952D12C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19700"/>
            <a:ext cx="27622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Secure tenant or anchor demand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680FE74-9B89-4F6B-8B46-40BAA734F1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485775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969B9D"/>
                </a:solidFill>
              </a:defRPr>
            </a:pPr>
            <a:r>
              <a:rPr sz="1125" b="1">
                <a:solidFill>
                  <a:srgbClr val="969B9D"/>
                </a:solidFill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BD961B3-F4E7-4066-91C5-48534826DF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5219700"/>
            <a:ext cx="27622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Quote complete installed cost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2A40EFB-1B50-4297-BBA1-5691274A4F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485775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969B9D"/>
                </a:solidFill>
              </a:defRPr>
            </a:pPr>
            <a:r>
              <a:rPr sz="1125" b="1">
                <a:solidFill>
                  <a:srgbClr val="969B9D"/>
                </a:solidFill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A647ADC-FEE2-4E62-B1CC-963E366D48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5219700"/>
            <a:ext cx="27622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Confirm medical licence and operator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41F06D5-98DE-44B2-88BC-BEC7B0E4A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91300"/>
            <a:ext cx="476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365B6D"/>
                </a:solidFill>
              </a:defRPr>
            </a:pPr>
            <a:r>
              <a:rPr sz="1350" b="1">
                <a:solidFill>
                  <a:srgbClr val="365B6D"/>
                </a:solidFill>
              </a:rPr>
              <a:t>CONDITIONAL GO</a:t>
            </a:r>
          </a:p>
        </p:txBody>
      </p:sp>
    </p:spTree>
    <p:extLst>
      <p:ext uri="{BB962C8B-B14F-4D97-AF65-F5344CB8AC3E}">
        <p14:creationId xmlns:p14="http://schemas.microsoft.com/office/powerpoint/2010/main" val="175101856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2026-09-01T15:25:24.0970000Z</dcterms:created>
  <dcterms:modified xsi:type="dcterms:W3CDTF">2026-09-01T15:25:24.0970000Z</dcterms:modified>
</coreProperties>
</file>