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77ac9d7945046be" /><Relationship Type="http://schemas.openxmlformats.org/officeDocument/2006/relationships/extended-properties" Target="/docProps/app.xml" Id="R52b33991f1ac4a4d" /><Relationship Type="http://schemas.openxmlformats.org/officeDocument/2006/relationships/officeDocument" Target="/ppt/presentation.xml" Id="R6a9bad987a79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3fbc30c1640ae"/>
  </p:sldMasterIdLst>
  <p:notesMasterIdLst>
    <p:notesMasterId xmlns:r="http://schemas.openxmlformats.org/officeDocument/2006/relationships" r:id="Re6c6a7c6236342a6"/>
  </p:notesMasterIdLst>
  <p:sldIdLst>
    <p:sldId xmlns:r="http://schemas.openxmlformats.org/officeDocument/2006/relationships" id="256" r:id="R52cfa33861cc41fe"/>
    <p:sldId xmlns:r="http://schemas.openxmlformats.org/officeDocument/2006/relationships" id="257" r:id="Ra695116926004644"/>
    <p:sldId xmlns:r="http://schemas.openxmlformats.org/officeDocument/2006/relationships" id="258" r:id="Rf506df3e8cd340f5"/>
    <p:sldId xmlns:r="http://schemas.openxmlformats.org/officeDocument/2006/relationships" id="259" r:id="R2a17544cb14a435c"/>
    <p:sldId xmlns:r="http://schemas.openxmlformats.org/officeDocument/2006/relationships" id="260" r:id="R2b1611f627a343fb"/>
    <p:sldId xmlns:r="http://schemas.openxmlformats.org/officeDocument/2006/relationships" id="261" r:id="R5829c63991244743"/>
    <p:sldId xmlns:r="http://schemas.openxmlformats.org/officeDocument/2006/relationships" id="262" r:id="Ra6b407c28000485f"/>
    <p:sldId xmlns:r="http://schemas.openxmlformats.org/officeDocument/2006/relationships" id="263" r:id="R9ac4545a03674880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a56ba9d759b4ad8" /><Relationship Type="http://schemas.openxmlformats.org/officeDocument/2006/relationships/slideMaster" Target="/ppt/slideMasters/slideMaster1.xml" Id="R7c73fbc30c1640ae" /><Relationship Type="http://schemas.openxmlformats.org/officeDocument/2006/relationships/notesMaster" Target="/ppt/notesMasters/notesMaster1.xml" Id="Re6c6a7c6236342a6" /><Relationship Type="http://schemas.openxmlformats.org/officeDocument/2006/relationships/presProps" Target="/ppt/presProps.xml" Id="R04096d9bcf6e4b9b" /><Relationship Type="http://schemas.openxmlformats.org/officeDocument/2006/relationships/tableStyles" Target="/ppt/tableStyles.xml" Id="R443222fb37994c97" /><Relationship Type="http://schemas.openxmlformats.org/officeDocument/2006/relationships/slide" Target="/ppt/slides/slide1.xml" Id="R52cfa33861cc41fe" /><Relationship Type="http://schemas.openxmlformats.org/officeDocument/2006/relationships/slide" Target="/ppt/slides/slide2.xml" Id="Ra695116926004644" /><Relationship Type="http://schemas.openxmlformats.org/officeDocument/2006/relationships/slide" Target="/ppt/slides/slide3.xml" Id="Rf506df3e8cd340f5" /><Relationship Type="http://schemas.openxmlformats.org/officeDocument/2006/relationships/slide" Target="/ppt/slides/slide4.xml" Id="R2a17544cb14a435c" /><Relationship Type="http://schemas.openxmlformats.org/officeDocument/2006/relationships/slide" Target="/ppt/slides/slide5.xml" Id="R2b1611f627a343fb" /><Relationship Type="http://schemas.openxmlformats.org/officeDocument/2006/relationships/slide" Target="/ppt/slides/slide6.xml" Id="R5829c63991244743" /><Relationship Type="http://schemas.openxmlformats.org/officeDocument/2006/relationships/slide" Target="/ppt/slides/slide7.xml" Id="Ra6b407c28000485f" /><Relationship Type="http://schemas.openxmlformats.org/officeDocument/2006/relationships/slide" Target="/ppt/slides/slide8.xml" Id="R9ac4545a036748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afc5f720aaf46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33efb3a9fa446a0" /><Relationship Type="http://schemas.openxmlformats.org/officeDocument/2006/relationships/notesMaster" Target="/ppt/notesMasters/notesMaster1.xml" Id="R01da73cdefc24ca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09dab224e64a1b" /><Relationship Type="http://schemas.openxmlformats.org/officeDocument/2006/relationships/notesMaster" Target="/ppt/notesMasters/notesMaster1.xml" Id="R81b6338e0520450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32d23fcecd4523" /><Relationship Type="http://schemas.openxmlformats.org/officeDocument/2006/relationships/notesMaster" Target="/ppt/notesMasters/notesMaster1.xml" Id="R0e440315f1bb4f0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43d633774e4da1" /><Relationship Type="http://schemas.openxmlformats.org/officeDocument/2006/relationships/notesMaster" Target="/ppt/notesMasters/notesMaster1.xml" Id="R36749a7300ea447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69f9bf679947d8" /><Relationship Type="http://schemas.openxmlformats.org/officeDocument/2006/relationships/notesMaster" Target="/ppt/notesMasters/notesMaster1.xml" Id="Rcbe3f6a785d9496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ea6d796313f460c" /><Relationship Type="http://schemas.openxmlformats.org/officeDocument/2006/relationships/notesMaster" Target="/ppt/notesMasters/notesMaster1.xml" Id="Rf1e05ff0be4c44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55b1586f71472e" /><Relationship Type="http://schemas.openxmlformats.org/officeDocument/2006/relationships/notesMaster" Target="/ppt/notesMasters/notesMaster1.xml" Id="Rb2198b1540aa4fe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23f955ea3d542ec" /><Relationship Type="http://schemas.openxmlformats.org/officeDocument/2006/relationships/notesMaster" Target="/ppt/notesMasters/notesMaster1.xml" Id="R84219d4069544e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- Project visual asset: compact-v2/asphalt-concrete-platform.webp.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- Project visual asset: remaining-v2/asphalt-concrete.webp.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- Project visual asset: cases/asphalt-concrete.webp.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V05-C01, V05-C02, V05-C03, V05-C05, V05-C07, V05-C08, V05-C09.</a:t>
            </a:r>
          </a:p>
          <a:p xmlns:a="http://schemas.openxmlformats.org/drawingml/2006/main">
            <a:r>
              <a:t>- S08: Asphalt and RAP Deep Research.</a:t>
            </a:r>
          </a:p>
          <a:p xmlns:a="http://schemas.openxmlformats.org/drawingml/2006/main">
            <a:r>
              <a:t>- S09: Gray Rock Concrete Business Plan.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ec14d55a8449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bf305787434784" /><Relationship Type="http://schemas.openxmlformats.org/officeDocument/2006/relationships/slideLayout" Target="/ppt/slideLayouts/slideLayout1.xml" Id="R84fba18ab06840e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ba18ab06840e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407262d34ca4" /><Relationship Type="http://schemas.openxmlformats.org/officeDocument/2006/relationships/image" Target="/ppt/media/image.bin" Id="Rc6563ffe67884d5d" /><Relationship Type="http://schemas.openxmlformats.org/officeDocument/2006/relationships/image" Target="/ppt/media/image.png" Id="R3abe60a353df4c05" /><Relationship Type="http://schemas.openxmlformats.org/officeDocument/2006/relationships/image" Target="/ppt/media/image2.png" Id="Rbedfed5841084957" /><Relationship Type="http://schemas.openxmlformats.org/officeDocument/2006/relationships/notesSlide" Target="/ppt/notesSlides/notesSlide1.xml" Id="Rc23774963921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7ac055b834281" /><Relationship Type="http://schemas.openxmlformats.org/officeDocument/2006/relationships/image" Target="/ppt/media/image3.png" Id="Rbfdcddc6949f435d" /><Relationship Type="http://schemas.openxmlformats.org/officeDocument/2006/relationships/image" Target="/ppt/media/image2.bin" Id="R2fee04d9184543f5" /><Relationship Type="http://schemas.openxmlformats.org/officeDocument/2006/relationships/notesSlide" Target="/ppt/notesSlides/notesSlide2.xml" Id="R33ffaa40fdb6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927dd96b4bc9" /><Relationship Type="http://schemas.openxmlformats.org/officeDocument/2006/relationships/image" Target="/ppt/media/image4.png" Id="R6df76aad2d3442d7" /><Relationship Type="http://schemas.openxmlformats.org/officeDocument/2006/relationships/notesSlide" Target="/ppt/notesSlides/notesSlide3.xml" Id="R51271dcfaa4f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c5a04df504e13" /><Relationship Type="http://schemas.openxmlformats.org/officeDocument/2006/relationships/image" Target="/ppt/media/image5.png" Id="Re9252b26a8034a01" /><Relationship Type="http://schemas.openxmlformats.org/officeDocument/2006/relationships/image" Target="/ppt/media/image3.bin" Id="R696c2ecc61894c28" /><Relationship Type="http://schemas.openxmlformats.org/officeDocument/2006/relationships/notesSlide" Target="/ppt/notesSlides/notesSlide4.xml" Id="Rd111ac4040ef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aca0fbfb74dd4" /><Relationship Type="http://schemas.openxmlformats.org/officeDocument/2006/relationships/image" Target="/ppt/media/image6.png" Id="R2c7673d054244ee6" /><Relationship Type="http://schemas.openxmlformats.org/officeDocument/2006/relationships/notesSlide" Target="/ppt/notesSlides/notesSlide5.xml" Id="Rb12488e552a8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0beac559b4b53" /><Relationship Type="http://schemas.openxmlformats.org/officeDocument/2006/relationships/image" Target="/ppt/media/image7.png" Id="Rcf8f26bc622b4aa0" /><Relationship Type="http://schemas.openxmlformats.org/officeDocument/2006/relationships/notesSlide" Target="/ppt/notesSlides/notesSlide6.xml" Id="R79b96f3f2b97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6aafb7fd4257" /><Relationship Type="http://schemas.openxmlformats.org/officeDocument/2006/relationships/image" Target="/ppt/media/image8.png" Id="R8b830e367ade42f3" /><Relationship Type="http://schemas.openxmlformats.org/officeDocument/2006/relationships/notesSlide" Target="/ppt/notesSlides/notesSlide7.xml" Id="R5e339fd52f8443e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309921474a9b" /><Relationship Type="http://schemas.openxmlformats.org/officeDocument/2006/relationships/image" Target="/ppt/media/image9.png" Id="R43107727dad44fe2" /><Relationship Type="http://schemas.openxmlformats.org/officeDocument/2006/relationships/notesSlide" Target="/ppt/notesSlides/notesSlide8.xml" Id="R5107e2364bb748b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563ffe67884d5d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be60a353df4c05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789316-27D7-415E-8361-FEABBC2CD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dfed5841084957"/>
          <a:stretch xmlns:a="http://schemas.openxmlformats.org/drawingml/2006/main"/>
        </p:blipFill>
        <p:spPr>
          <a:xfrm xmlns:a="http://schemas.openxmlformats.org/drawingml/2006/main">
            <a:off x="936033" y="866775"/>
            <a:ext cx="880659" cy="381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E5EC4E-EA7A-428C-8E47-D3BBB1151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05  ·  CONSTRUCTION MATERIALS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AEF294-7A0D-4648-8649-14EF1DA2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51011"/>
                </a:solidFill>
              </a:defRPr>
            </a:pPr>
            <a:r>
              <a:rPr sz="4800" b="1">
                <a:solidFill>
                  <a:srgbClr val="151011"/>
                </a:solidFill>
              </a:rPr>
              <a:t>Asphalt + Concrete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B72BB9-AC31-436E-AE24-ECA82EDDB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Two operating divisions. Two separate economic models.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D18B81-598B-44A0-94EF-DBCE77F31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7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C5E598-3C93-43D0-BB4F-E23406604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1011"/>
                </a:solidFill>
              </a:defRPr>
            </a:pPr>
            <a:r>
              <a:rPr sz="1200" b="1">
                <a:solidFill>
                  <a:srgbClr val="151011"/>
                </a:solidFill>
              </a:rPr>
              <a:t>CONDITIONAL GO · FEASIBILITY</a:t>
            </a:r>
          </a:p>
          <a:p xmlns:a="http://schemas.openxmlformats.org/drawingml/2006/main">
            <a:pPr algn="l">
              <a:defRPr sz="1200" b="1">
                <a:solidFill>
                  <a:srgbClr val="151011"/>
                </a:solidFill>
              </a:defRPr>
            </a:pPr>
            <a:r>
              <a:rPr sz="1200" b="1">
                <a:solidFill>
                  <a:srgbClr val="151011"/>
                </a:solidFill>
              </a:rPr>
              <a:t>UAE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888D06-F2DF-4F2A-A722-552828565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5666216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dcddc6949f435d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AD2C40-3D45-4405-8079-964F9BF50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B75533-6924-4C8C-A830-89C0E100E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51011"/>
                </a:solidFill>
              </a:defRPr>
            </a:pPr>
            <a:r>
              <a:rPr sz="825" b="1">
                <a:solidFill>
                  <a:srgbClr val="151011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14535C-7BC6-42A5-8F76-09A3E253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05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4D1B0D-1EA1-4444-B4F8-DBCA9CBB3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FC3117-5F80-42B6-9571-4F5754D58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5CA102-F892-4763-BA3B-CDAD78E18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ee04d9184543f5"/>
          <a:srcRect xmlns:a="http://schemas.openxmlformats.org/drawingml/2006/main" l="15854" t="0" r="158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67967F-2FDA-4BCE-B8ED-4005F783D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D2735"/>
                </a:solidFill>
              </a:defRPr>
            </a:pPr>
            <a:r>
              <a:rPr sz="1275" b="1">
                <a:solidFill>
                  <a:srgbClr val="8D2735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128305-5E13-4233-9676-A77A914A4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1011"/>
                </a:solidFill>
              </a:defRPr>
            </a:pPr>
            <a:r>
              <a:rPr sz="1725" b="1">
                <a:solidFill>
                  <a:srgbClr val="151011"/>
                </a:solidFill>
              </a:rPr>
              <a:t>Separate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DDC904-0956-44F1-9E85-851C1C44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Keep asphalt and concrete as distinct divisions.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94B44E-14BF-4500-86BE-CEC5951E0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D45E69-F124-4AB9-84CC-47F74DE0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D2735"/>
                </a:solidFill>
              </a:defRPr>
            </a:pPr>
            <a:r>
              <a:rPr sz="1275" b="1">
                <a:solidFill>
                  <a:srgbClr val="8D2735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43AB54-A865-494C-91CF-64499741B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1011"/>
                </a:solidFill>
              </a:defRPr>
            </a:pPr>
            <a:r>
              <a:rPr sz="1725" b="1">
                <a:solidFill>
                  <a:srgbClr val="151011"/>
                </a:solidFill>
              </a:rPr>
              <a:t>Quote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0D24A3-2AB9-4171-B8E7-ED1505C7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Confirm plant, fleet, site, utilities and materials.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A61B7E-A630-47B9-A534-4FA080D40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642C54-5D43-4A2D-A2F8-6C633ABC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D2735"/>
                </a:solidFill>
              </a:defRPr>
            </a:pPr>
            <a:r>
              <a:rPr sz="1275" b="1">
                <a:solidFill>
                  <a:srgbClr val="8D2735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608FC0-2949-4862-8F69-E8452E7FA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1011"/>
                </a:solidFill>
              </a:defRPr>
            </a:pPr>
            <a:r>
              <a:rPr sz="1725" b="1">
                <a:solidFill>
                  <a:srgbClr val="151011"/>
                </a:solidFill>
              </a:rPr>
              <a:t>Secure volume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3CC6D8-D5FE-43D4-8AF1-B7018678C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Obtain executable customer offtake.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017ED5-96AE-49A2-9D6C-281B319A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71D4AB-E316-4437-9A19-F5EE645F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8D2735"/>
                </a:solidFill>
              </a:defRPr>
            </a:pPr>
            <a:r>
              <a:rPr sz="1275" b="1">
                <a:solidFill>
                  <a:srgbClr val="8D2735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6C636B-8456-4889-AC0F-0B6820C74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1011"/>
                </a:solidFill>
              </a:defRPr>
            </a:pPr>
            <a:r>
              <a:rPr sz="1725" b="1">
                <a:solidFill>
                  <a:srgbClr val="151011"/>
                </a:solidFill>
              </a:rPr>
              <a:t>Reconcile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DEBDD9-6C33-45BB-86BD-60212CB44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Approve one auditable model per division.</a:t>
            </a:r>
          </a:p>
        </p:txBody>
      </p:sp>
    </p:spTree>
    <p:extLst>
      <p:ext uri="{BB962C8B-B14F-4D97-AF65-F5344CB8AC3E}">
        <p14:creationId xmlns:p14="http://schemas.microsoft.com/office/powerpoint/2010/main" val="3480007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f76aad2d3442d7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6B68D8-6270-4B02-85F0-A847D3418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AEFA0-20EC-4350-B44F-D7A16449E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51011"/>
                </a:solidFill>
              </a:defRPr>
            </a:pPr>
            <a:r>
              <a:rPr sz="825" b="1">
                <a:solidFill>
                  <a:srgbClr val="151011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858764-92FB-4298-874C-2BFDE7C12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05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609849-0BCF-486E-B4B8-BFE54C134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F579A8-91DD-41BB-AC35-F75D6C7D9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E3061D-C194-415B-A0A0-27E8C63A4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The operating case is defined. Market sizing is not locked.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C54BDB-6D5C-4EAD-8841-8B993416C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7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365DE3-E7D0-44CF-830B-D5A1B031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25,000 t/mo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9C0461-DDA2-4CF9-90F3-88540B91C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Asphalt working volume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EEE5A2-DFA0-4DAC-B185-ABDBD3876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1F83DB-379E-488F-A0DA-2F57BB55E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5A00AB-097D-40DE-80FB-E2BA51132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AED 235/t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5F8233-463C-4895-8BD2-17DE35AE8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Asphalt selling price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5B8B2D-9483-480F-A197-0E69F492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FBCBCA-6F0D-45E6-B1E7-9CF006718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B64D52-9C8E-4B0C-8B28-911700A0B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NOT LOCKED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9DBCB8-850B-4E75-B419-B6AE2F12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TAM / SAM / SOM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0864CC-55B1-4E67-A52D-88E822AB8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NO APPROVED MARKET FUNNEL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276445-E98F-4E83-9651-C6836594E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510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CBACFB-8925-4F90-888C-5CA73D37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173CD7-1038-4A92-9A4F-277310804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7030720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510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252b26a8034a0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68379E-2397-43DE-ABAD-80122022A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251BC6-93A4-464B-820F-BD51659BC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8DD791-A4D9-43B0-AC30-626248B7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05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C97CB8-4D31-4480-90D5-95D56300B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26F163-C1AB-4184-A4A4-C1C403059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6EF537-C634-4507-93F1-185948D8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6c2ecc61894c28"/>
          <a:srcRect xmlns:a="http://schemas.openxmlformats.org/drawingml/2006/main" l="19104" t="0" r="1910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C258B6-3594-4537-8CD2-BB5F58132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8FA571-CAC7-4669-A5A6-8937218E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Asphalt Alpha operating knowledge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08578B-8829-49EF-944E-5F8B8F3C1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F184B4-BD98-4F6C-BC5C-5CC051D57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FE03A5-D8CE-4C6B-91AB-DADC9E64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RAP and road-material expertise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DA08A4-FB4F-4775-80FD-51DA987E6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EF96BF-7BD7-4988-A5D4-BB5DE58E6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B7D947-3F26-4C4C-B6E9-3AA1F47B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UAE concrete proposal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4F8372-4F61-4152-B363-B5F542F95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FB2331-D7FC-4537-82F2-94EF5DE81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B294D8-49DB-4504-B1D8-660720BFC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BBZoubi equipment sourcing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DD340F-A559-4F5D-8B26-7B7568109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1532590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7673d054244ee6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A9C7C4-066E-480A-BB63-B9C7A5E3D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8AA486-F1B7-404A-B963-ED8CBDA1D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51011"/>
                </a:solidFill>
              </a:defRPr>
            </a:pPr>
            <a:r>
              <a:rPr sz="825" b="1">
                <a:solidFill>
                  <a:srgbClr val="151011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92F97A-53D0-4462-A557-D147C138D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05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52AA06-B3ED-4C9B-9454-767720C9C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368EB6-AFB7-4DF6-96F3-51E733194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5BD8A6-12EC-413A-B28A-A884472CC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42D809-9849-4647-A02B-CAFD702BF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8D2735"/>
                </a:solidFill>
              </a:defRPr>
            </a:pPr>
            <a:r>
              <a:rPr sz="3150" b="1">
                <a:solidFill>
                  <a:srgbClr val="8D2735"/>
                </a:solidFill>
              </a:rPr>
              <a:t>~AED 47M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B5AABB-DCD3-4CD6-9A3C-7FA4EBF8E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1011"/>
                </a:solidFill>
              </a:defRPr>
            </a:pPr>
            <a:r>
              <a:rPr sz="1350" b="1">
                <a:solidFill>
                  <a:srgbClr val="151011"/>
                </a:solidFill>
              </a:rPr>
              <a:t>Asphalt benchmark CAPEX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26D74F-CDF6-450F-9C97-8674FA120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7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C52EEA-BBB2-4799-ADD5-775D9A598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51011"/>
                </a:solidFill>
              </a:defRPr>
            </a:pPr>
            <a:r>
              <a:rPr sz="3150" b="1">
                <a:solidFill>
                  <a:srgbClr val="151011"/>
                </a:solidFill>
              </a:rPr>
              <a:t>AED 5.188M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432171-2D8F-4269-84D5-5A37240A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1011"/>
                </a:solidFill>
              </a:defRPr>
            </a:pPr>
            <a:r>
              <a:rPr sz="1350" b="1">
                <a:solidFill>
                  <a:srgbClr val="151011"/>
                </a:solidFill>
              </a:rPr>
              <a:t>Concrete draft investment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D2DB81-4D7C-470C-8760-3712C8209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02CD12-9F7B-4E2D-B1C6-6DB33B48F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51011"/>
                </a:solidFill>
              </a:defRPr>
            </a:pPr>
            <a:r>
              <a:rPr sz="3150" b="1">
                <a:solidFill>
                  <a:srgbClr val="151011"/>
                </a:solidFill>
              </a:rPr>
              <a:t>AED 70.5M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87DB22-9BA1-4888-9EC2-6A1E3D158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1011"/>
                </a:solidFill>
              </a:defRPr>
            </a:pPr>
            <a:r>
              <a:rPr sz="1350" b="1">
                <a:solidFill>
                  <a:srgbClr val="151011"/>
                </a:solidFill>
              </a:rPr>
              <a:t>Modelled annual asphalt sales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827AAA-B840-4A5F-8284-DBB8E8D59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E78379-90BF-4998-8D91-AC52A6B6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AE5CD1-DF2E-4493-943F-999757E4B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51011"/>
                </a:solidFill>
              </a:defRPr>
            </a:pPr>
            <a:r>
              <a:rPr sz="1500" b="1">
                <a:solidFill>
                  <a:srgbClr val="151011"/>
                </a:solidFill>
              </a:rPr>
              <a:t>01  Asphalt supply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A73273-9FEB-4B33-BBA4-819E67114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51011"/>
                </a:solidFill>
              </a:defRPr>
            </a:pPr>
            <a:r>
              <a:rPr sz="1500" b="1">
                <a:solidFill>
                  <a:srgbClr val="151011"/>
                </a:solidFill>
              </a:rPr>
              <a:t>02  Supply and lay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E49B52-5602-4AC5-8430-2BA7C4F4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51011"/>
                </a:solidFill>
              </a:defRPr>
            </a:pPr>
            <a:r>
              <a:rPr sz="1500" b="1">
                <a:solidFill>
                  <a:srgbClr val="151011"/>
                </a:solidFill>
              </a:rPr>
              <a:t>03  Concrete delivery and pumping</a:t>
            </a:r>
          </a:p>
        </p:txBody>
      </p:sp>
    </p:spTree>
    <p:extLst>
      <p:ext uri="{BB962C8B-B14F-4D97-AF65-F5344CB8AC3E}">
        <p14:creationId xmlns:p14="http://schemas.microsoft.com/office/powerpoint/2010/main" val="156078934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8f26bc622b4aa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3EC8FF-621A-4F74-8AA6-DCCB6613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A93780-FD29-452B-8971-0B335A9F6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51011"/>
                </a:solidFill>
              </a:defRPr>
            </a:pPr>
            <a:r>
              <a:rPr sz="825" b="1">
                <a:solidFill>
                  <a:srgbClr val="151011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F48618-A7A5-4F28-96ED-2CE01463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05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509D06-E13E-4B15-BDB8-4B1D6EC43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F70A82-6FC0-42D2-9864-7FEB4E3E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1DA514-22AD-4841-8280-C89B42556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1011"/>
                </a:solidFill>
              </a:defRPr>
            </a:pPr>
            <a:r>
              <a:rPr sz="3000" b="1">
                <a:solidFill>
                  <a:srgbClr val="151011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FB4927-E975-477E-9187-17BE6A184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346B9E-54AC-4DA2-9ECE-3F9D0F83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F1AE64-E3E0-4CAC-8E85-71F63D38E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8102F3-232D-4192-8A00-8A999FF2E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E982BD-2636-4383-A63B-2CAC44AB7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Plant, land and utilities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357321-6F67-483E-9062-32113695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B3B3A2-0D9F-4965-A512-A4849273A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Bitumen and aggregates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09B088-89C2-402A-82BC-32D5D589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1EC644-984B-4DA6-BCBA-E3CF019E8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Fleet and maintenance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7A183F-DF8A-49DB-BD1D-EEF5087D2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C32F07-A95A-4FB5-90A7-B4FD2818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Working capital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151F06-D5E8-41BB-A4C5-D26B3B547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273D4B-A93F-4057-82F3-091EA4F60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Concrete arithmetic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80C915-548F-4001-A899-5D8F0AF63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0072F4-97D4-45F6-97EC-62104FE8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Plant and fleet quotes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6A8C51-CE63-475B-9DE9-0B57A473F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D5126A-44D3-4399-9D6C-4B8E17B4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Land and utilities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CAFB8B-BAEC-4725-B357-95DCFAA51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D2735"/>
                </a:solidFill>
              </a:defRPr>
            </a:pPr>
            <a:r>
              <a:rPr sz="1125" b="1">
                <a:solidFill>
                  <a:srgbClr val="8D2735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ED1060-776D-4994-AC63-9EECD57FB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1011"/>
                </a:solidFill>
              </a:defRPr>
            </a:pPr>
            <a:r>
              <a:rPr sz="1575" b="1">
                <a:solidFill>
                  <a:srgbClr val="151011"/>
                </a:solidFill>
              </a:rPr>
              <a:t>Executable offtake</a:t>
            </a:r>
          </a:p>
        </p:txBody>
      </p:sp>
    </p:spTree>
    <p:extLst>
      <p:ext uri="{BB962C8B-B14F-4D97-AF65-F5344CB8AC3E}">
        <p14:creationId xmlns:p14="http://schemas.microsoft.com/office/powerpoint/2010/main" val="5570189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830e367ade42f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9614C6-1D7A-4683-84F1-57A95B620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1011"/>
                </a:solidFill>
              </a:defRPr>
            </a:pPr>
            <a:r>
              <a:rPr sz="750" b="1">
                <a:solidFill>
                  <a:srgbClr val="151011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875782-99EE-48B9-8CCE-BBFB75D67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51011"/>
                </a:solidFill>
              </a:defRPr>
            </a:pPr>
            <a:r>
              <a:rPr sz="825" b="1">
                <a:solidFill>
                  <a:srgbClr val="151011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67BFFC-11A7-42F6-9702-559D66F5E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05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29880C-3B35-443C-9066-E9AEEC1B1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A74B9F-4BB9-4FB8-ADC6-888E40FF4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5425CC-621F-42DD-A834-86175AC5E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51011"/>
                </a:solidFill>
              </a:defRPr>
            </a:pPr>
            <a:r>
              <a:rPr sz="2700" b="1">
                <a:solidFill>
                  <a:srgbClr val="151011"/>
                </a:solidFill>
              </a:rPr>
              <a:t>No combined return is approved.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4C8A12-068D-4DAD-A9D7-33B665335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3E8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83686A-7735-4C36-86F1-5F31C937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D2735"/>
                </a:solidFill>
              </a:defRPr>
            </a:pPr>
            <a:r>
              <a:rPr sz="825" b="1">
                <a:solidFill>
                  <a:srgbClr val="8D2735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07D2C2-DB76-4220-A688-747EEDE8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1011"/>
                </a:solidFill>
              </a:defRPr>
            </a:pPr>
            <a:r>
              <a:rPr sz="1275" b="1">
                <a:solidFill>
                  <a:srgbClr val="151011"/>
                </a:solidFill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528A94-1F63-430F-9274-44E20259F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191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51011"/>
                </a:solidFill>
              </a:defRPr>
            </a:pPr>
            <a:r>
              <a:rPr sz="4800" b="1">
                <a:solidFill>
                  <a:srgbClr val="151011"/>
                </a:solidFill>
              </a:rPr>
              <a:t>NOT</a:t>
            </a:r>
          </a:p>
          <a:p xmlns:a="http://schemas.openxmlformats.org/drawingml/2006/main">
            <a:pPr algn="l">
              <a:defRPr sz="4800" b="1">
                <a:solidFill>
                  <a:srgbClr val="151011"/>
                </a:solidFill>
              </a:defRPr>
            </a:pPr>
            <a:r>
              <a:rPr sz="4800" b="1">
                <a:solidFill>
                  <a:srgbClr val="151011"/>
                </a:solidFill>
              </a:rPr>
              <a:t>MODELLED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2879D4-DD93-4C13-B5CE-B07724E5E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90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A6D"/>
                </a:solidFill>
              </a:defRPr>
            </a:pPr>
            <a:r>
              <a:rPr sz="1200" b="1">
                <a:solidFill>
                  <a:srgbClr val="666A6D"/>
                </a:solidFill>
              </a:rPr>
              <a:t>NOT MODELLED · CONCRETE PRICE, MARGIN AND STAFFING REMAIN CONFLICTED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D7500F-C56F-4396-A2F8-41176226D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762250"/>
            <a:ext cx="3038475" cy="247650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3E8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609165-CE38-479C-BC1A-B31CD395E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43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THE NEXT CAPITAL STEP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FF2DEE-38F9-4183-A7FB-386C02B89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81400"/>
            <a:ext cx="2333625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Plant and fleet quotations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Customer offtake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151011"/>
                </a:solidFill>
              </a:defRPr>
            </a:pPr>
            <a:r>
              <a:rPr sz="1425" b="1">
                <a:solidFill>
                  <a:srgbClr val="151011"/>
                </a:solidFill>
              </a:rPr>
              <a:t>One reconciled model per division</a:t>
            </a:r>
          </a:p>
        </p:txBody>
      </p:sp>
    </p:spTree>
    <p:extLst>
      <p:ext uri="{BB962C8B-B14F-4D97-AF65-F5344CB8AC3E}">
        <p14:creationId xmlns:p14="http://schemas.microsoft.com/office/powerpoint/2010/main" val="21232555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510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107727dad44fe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0E0126-78EB-4F1E-9A23-1ECBB8990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115585-E8EB-429B-8DE1-8E60CEE4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4B077D-20A0-45EA-9772-52C30772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05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9D9EBA-0D57-4357-A16F-2E3B12589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93D90A-06E1-4022-8803-9C655A3E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39192E-3638-4B7E-984C-E8CBA36E0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No capital approval until quotations, land, utilities, materials, offtake and concrete arithmetic reconcile.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CD2D6E-689B-47EF-B4ED-12AE7534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27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0D8182-7CE4-4ABA-9DD0-313319EB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D2735"/>
                </a:solidFill>
              </a:defRPr>
            </a:pPr>
            <a:r>
              <a:rPr sz="900" b="1">
                <a:solidFill>
                  <a:srgbClr val="8D2735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F3AE41-3659-4660-9CAA-CB41103F5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6A6565-F3C9-4069-9959-22A6288D2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Plant and fleet quotations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742AEA-7545-4D0D-8358-49F51A60F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792AA6-CF77-4808-A72D-1FA0459E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Customer offtake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CB0E46-91A8-40F4-BAC1-40A84E35C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00DE53-B32A-48E0-82BF-3F4C3102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One reconciled model per division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B22808-CFBB-4B0B-83DE-44FB1AE56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D2735"/>
                </a:solidFill>
              </a:defRPr>
            </a:pPr>
            <a:r>
              <a:rPr sz="1350" b="1">
                <a:solidFill>
                  <a:srgbClr val="8D2735"/>
                </a:solidFill>
              </a:rPr>
              <a:t>CONDITIONAL GO · FEASIBILITY</a:t>
            </a:r>
          </a:p>
        </p:txBody>
      </p:sp>
    </p:spTree>
    <p:extLst>
      <p:ext uri="{BB962C8B-B14F-4D97-AF65-F5344CB8AC3E}">
        <p14:creationId xmlns:p14="http://schemas.microsoft.com/office/powerpoint/2010/main" val="12477233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2026-09-01T15:25:30.4550000Z</dcterms:created>
  <dcterms:modified xsi:type="dcterms:W3CDTF">2026-09-01T15:25:30.4550000Z</dcterms:modified>
</coreProperties>
</file>