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76c476bdec4ce2" /><Relationship Type="http://schemas.openxmlformats.org/officeDocument/2006/relationships/extended-properties" Target="/docProps/app.xml" Id="R5e14e147818946ae" /><Relationship Type="http://schemas.openxmlformats.org/officeDocument/2006/relationships/officeDocument" Target="/ppt/presentation.xml" Id="R0f86f8610130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5c64c11874505"/>
  </p:sldMasterIdLst>
  <p:notesMasterIdLst>
    <p:notesMasterId xmlns:r="http://schemas.openxmlformats.org/officeDocument/2006/relationships" r:id="R9c2dc1eb8bdb40ea"/>
  </p:notesMasterIdLst>
  <p:sldIdLst>
    <p:sldId xmlns:r="http://schemas.openxmlformats.org/officeDocument/2006/relationships" id="256" r:id="R3c231170cea148d0"/>
    <p:sldId xmlns:r="http://schemas.openxmlformats.org/officeDocument/2006/relationships" id="257" r:id="R6e21d33109794ba9"/>
    <p:sldId xmlns:r="http://schemas.openxmlformats.org/officeDocument/2006/relationships" id="258" r:id="R3612d049435d49f0"/>
    <p:sldId xmlns:r="http://schemas.openxmlformats.org/officeDocument/2006/relationships" id="259" r:id="R7a191450339b442e"/>
    <p:sldId xmlns:r="http://schemas.openxmlformats.org/officeDocument/2006/relationships" id="260" r:id="Ra96960fa694844fa"/>
    <p:sldId xmlns:r="http://schemas.openxmlformats.org/officeDocument/2006/relationships" id="261" r:id="R16c6977d65b547c9"/>
    <p:sldId xmlns:r="http://schemas.openxmlformats.org/officeDocument/2006/relationships" id="262" r:id="R2d8a876ac0314572"/>
    <p:sldId xmlns:r="http://schemas.openxmlformats.org/officeDocument/2006/relationships" id="263" r:id="R9391081c574147fe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62539c895b476b" /><Relationship Type="http://schemas.openxmlformats.org/officeDocument/2006/relationships/slideMaster" Target="/ppt/slideMasters/slideMaster1.xml" Id="R8855c64c11874505" /><Relationship Type="http://schemas.openxmlformats.org/officeDocument/2006/relationships/notesMaster" Target="/ppt/notesMasters/notesMaster1.xml" Id="R9c2dc1eb8bdb40ea" /><Relationship Type="http://schemas.openxmlformats.org/officeDocument/2006/relationships/presProps" Target="/ppt/presProps.xml" Id="Re30946597ce64c2c" /><Relationship Type="http://schemas.openxmlformats.org/officeDocument/2006/relationships/tableStyles" Target="/ppt/tableStyles.xml" Id="R0589ecc8d72148ba" /><Relationship Type="http://schemas.openxmlformats.org/officeDocument/2006/relationships/slide" Target="/ppt/slides/slide1.xml" Id="R3c231170cea148d0" /><Relationship Type="http://schemas.openxmlformats.org/officeDocument/2006/relationships/slide" Target="/ppt/slides/slide2.xml" Id="R6e21d33109794ba9" /><Relationship Type="http://schemas.openxmlformats.org/officeDocument/2006/relationships/slide" Target="/ppt/slides/slide3.xml" Id="R3612d049435d49f0" /><Relationship Type="http://schemas.openxmlformats.org/officeDocument/2006/relationships/slide" Target="/ppt/slides/slide4.xml" Id="R7a191450339b442e" /><Relationship Type="http://schemas.openxmlformats.org/officeDocument/2006/relationships/slide" Target="/ppt/slides/slide5.xml" Id="Ra96960fa694844fa" /><Relationship Type="http://schemas.openxmlformats.org/officeDocument/2006/relationships/slide" Target="/ppt/slides/slide6.xml" Id="R16c6977d65b547c9" /><Relationship Type="http://schemas.openxmlformats.org/officeDocument/2006/relationships/slide" Target="/ppt/slides/slide7.xml" Id="R2d8a876ac0314572" /><Relationship Type="http://schemas.openxmlformats.org/officeDocument/2006/relationships/slide" Target="/ppt/slides/slide8.xml" Id="R9391081c574147f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8085240f46b44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1871b826014447" /><Relationship Type="http://schemas.openxmlformats.org/officeDocument/2006/relationships/notesMaster" Target="/ppt/notesMasters/notesMaster1.xml" Id="Ra8bb5b35bf40499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7c1e1f6dd849cc" /><Relationship Type="http://schemas.openxmlformats.org/officeDocument/2006/relationships/notesMaster" Target="/ppt/notesMasters/notesMaster1.xml" Id="Rb7fbe94362f74f1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8c1f93d16344e1" /><Relationship Type="http://schemas.openxmlformats.org/officeDocument/2006/relationships/notesMaster" Target="/ppt/notesMasters/notesMaster1.xml" Id="R583bdb6c20914d9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bfda0e5594a4280" /><Relationship Type="http://schemas.openxmlformats.org/officeDocument/2006/relationships/notesMaster" Target="/ppt/notesMasters/notesMaster1.xml" Id="Rcd7b24453ff6487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f723c80e68b44cf" /><Relationship Type="http://schemas.openxmlformats.org/officeDocument/2006/relationships/notesMaster" Target="/ppt/notesMasters/notesMaster1.xml" Id="R0d85907188f340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0f6b01646e4cb8" /><Relationship Type="http://schemas.openxmlformats.org/officeDocument/2006/relationships/notesMaster" Target="/ppt/notesMasters/notesMaster1.xml" Id="R0841322361b742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d8e932660fb4b9c" /><Relationship Type="http://schemas.openxmlformats.org/officeDocument/2006/relationships/notesMaster" Target="/ppt/notesMasters/notesMaster1.xml" Id="Rbe3e78db22604ba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f1835d1f7d4375" /><Relationship Type="http://schemas.openxmlformats.org/officeDocument/2006/relationships/notesMaster" Target="/ppt/notesMasters/notesMaster1.xml" Id="Rc78d64f865124d9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- Project visual asset: compact-v2/facade-delivery.webp.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- Project visual asset: remaining-v2/aluminium-facades.webp.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- Project visual asset: cases/aluminium-facades.webp.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V07-C01, V07-C02, V07-C03, V07-C04, V07-C05, V07-C06, V07-C07, V07-C08, V07-C09, V07-C10, V07-C11.</a:t>
            </a:r>
          </a:p>
          <a:p xmlns:a="http://schemas.openxmlformats.org/drawingml/2006/main">
            <a:r>
              <a:t>- S11: UAE Aluminium, Glazing and Facade Business | https://www.mordorintelligence.com/industry-reports/uae-facade-market.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0ebb2764047e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407a1bd83b04f29" /><Relationship Type="http://schemas.openxmlformats.org/officeDocument/2006/relationships/slideLayout" Target="/ppt/slideLayouts/slideLayout1.xml" Id="R9a0637103f804e1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637103f804e1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9a8c7e2d49c3" /><Relationship Type="http://schemas.openxmlformats.org/officeDocument/2006/relationships/image" Target="/ppt/media/image.bin" Id="R1d386ec2bd854692" /><Relationship Type="http://schemas.openxmlformats.org/officeDocument/2006/relationships/image" Target="/ppt/media/image.png" Id="R071688d7d4ab4f4e" /><Relationship Type="http://schemas.openxmlformats.org/officeDocument/2006/relationships/notesSlide" Target="/ppt/notesSlides/notesSlide1.xml" Id="Re5d06520e3b7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c96a909b4bee" /><Relationship Type="http://schemas.openxmlformats.org/officeDocument/2006/relationships/image" Target="/ppt/media/image2.png" Id="R73461c9929d0471b" /><Relationship Type="http://schemas.openxmlformats.org/officeDocument/2006/relationships/image" Target="/ppt/media/image2.bin" Id="Rb4334058f463492a" /><Relationship Type="http://schemas.openxmlformats.org/officeDocument/2006/relationships/notesSlide" Target="/ppt/notesSlides/notesSlide2.xml" Id="R65e9b92b23a3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8cf003a445b5" /><Relationship Type="http://schemas.openxmlformats.org/officeDocument/2006/relationships/image" Target="/ppt/media/image3.png" Id="R0a6837b49a164889" /><Relationship Type="http://schemas.openxmlformats.org/officeDocument/2006/relationships/notesSlide" Target="/ppt/notesSlides/notesSlide3.xml" Id="Rb6ba7790611b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5e8849a2346ee" /><Relationship Type="http://schemas.openxmlformats.org/officeDocument/2006/relationships/image" Target="/ppt/media/image4.png" Id="Re966ac16f903489f" /><Relationship Type="http://schemas.openxmlformats.org/officeDocument/2006/relationships/image" Target="/ppt/media/image3.bin" Id="R907a712657524aed" /><Relationship Type="http://schemas.openxmlformats.org/officeDocument/2006/relationships/notesSlide" Target="/ppt/notesSlides/notesSlide4.xml" Id="R2e96983013de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18d8ae2d04445" /><Relationship Type="http://schemas.openxmlformats.org/officeDocument/2006/relationships/image" Target="/ppt/media/image5.png" Id="R30d33b9d752948ff" /><Relationship Type="http://schemas.openxmlformats.org/officeDocument/2006/relationships/notesSlide" Target="/ppt/notesSlides/notesSlide5.xml" Id="Rc529a1fe9cd5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48343f6844d0" /><Relationship Type="http://schemas.openxmlformats.org/officeDocument/2006/relationships/image" Target="/ppt/media/image6.png" Id="Reef2205d457f4767" /><Relationship Type="http://schemas.openxmlformats.org/officeDocument/2006/relationships/notesSlide" Target="/ppt/notesSlides/notesSlide6.xml" Id="Re5573a25cab8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9cba66475420d" /><Relationship Type="http://schemas.openxmlformats.org/officeDocument/2006/relationships/image" Target="/ppt/media/image7.png" Id="R8d0203961f3c4e97" /><Relationship Type="http://schemas.openxmlformats.org/officeDocument/2006/relationships/notesSlide" Target="/ppt/notesSlides/notesSlide7.xml" Id="R91d75d7a75734d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5cf4bd62477f" /><Relationship Type="http://schemas.openxmlformats.org/officeDocument/2006/relationships/image" Target="/ppt/media/image8.png" Id="Rc14c88ea78ac4a93" /><Relationship Type="http://schemas.openxmlformats.org/officeDocument/2006/relationships/notesSlide" Target="/ppt/notesSlides/notesSlide8.xml" Id="R024e81d46a9c4f5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386ec2bd854692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1688d7d4ab4f4e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4B8B35-0220-420C-BA4C-0AD30AEA3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B26726-4EA0-4DFA-BD9A-0B6591D10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07  ·  BUILDING ENVELOPE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08C864-4985-4573-A652-696AEDB58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01417"/>
                </a:solidFill>
              </a:defRPr>
            </a:pPr>
            <a:r>
              <a:rPr sz="4800" b="1">
                <a:solidFill>
                  <a:srgbClr val="101417"/>
                </a:solidFill>
              </a:rPr>
              <a:t>Aluminium + Facades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9E9A4E-E6E9-4A75-94C9-09D20B79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Start as a qualified facade integrator. Not a factory.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34D790-D3BA-40CC-B03C-24D82061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7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15A47-3373-45C7-A1CB-B7DBC86BB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1417"/>
                </a:solidFill>
              </a:defRPr>
            </a:pPr>
            <a:r>
              <a:rPr sz="1200" b="1">
                <a:solidFill>
                  <a:srgbClr val="101417"/>
                </a:solidFill>
              </a:rPr>
              <a:t>CONDITIONAL GO · ASSET-LIGHT</a:t>
            </a:r>
          </a:p>
          <a:p xmlns:a="http://schemas.openxmlformats.org/drawingml/2006/main">
            <a:pPr algn="l">
              <a:defRPr sz="1200" b="1">
                <a:solidFill>
                  <a:srgbClr val="101417"/>
                </a:solidFill>
              </a:defRPr>
            </a:pPr>
            <a:r>
              <a:rPr sz="1200" b="1">
                <a:solidFill>
                  <a:srgbClr val="101417"/>
                </a:solidFill>
              </a:rPr>
              <a:t>UAE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A79E8B-E45C-4D16-9D7A-DB62C8735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18036825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61c9929d0471b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9941F4-6F37-4B4F-A333-3E68C249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93A012-E8F8-467C-B74E-1BAA57118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417"/>
                </a:solidFill>
              </a:defRPr>
            </a:pPr>
            <a:r>
              <a:rPr sz="825" b="1">
                <a:solidFill>
                  <a:srgbClr val="101417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6E24AB-349A-4D40-BE37-76A535DE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07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49D5F8-3503-435C-B182-5AD206975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1E24FC-08FD-407E-9228-95F4EB64F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88D8F7-4B1E-4847-A624-5796F5AD8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34058f463492a"/>
          <a:srcRect xmlns:a="http://schemas.openxmlformats.org/drawingml/2006/main" l="15854" t="0" r="158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CAF0F3-BF9C-4AE9-926D-34CC0B72B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2677A"/>
                </a:solidFill>
              </a:defRPr>
            </a:pPr>
            <a:r>
              <a:rPr sz="1275" b="1">
                <a:solidFill>
                  <a:srgbClr val="52677A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28C9B5-A8B4-43BB-8995-D70E2C475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417"/>
                </a:solidFill>
              </a:defRPr>
            </a:pPr>
            <a:r>
              <a:rPr sz="1725" b="1">
                <a:solidFill>
                  <a:srgbClr val="101417"/>
                </a:solidFill>
              </a:rPr>
              <a:t>Sell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9FD040-6493-4BCC-886A-5AC1D9B3B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Originate qualified facade and glazing packages.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F2A939-4118-4AF7-BA3A-AACDC200A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4016F8-AE98-4A08-AC32-BEEF495E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2677A"/>
                </a:solidFill>
              </a:defRPr>
            </a:pPr>
            <a:r>
              <a:rPr sz="1275" b="1">
                <a:solidFill>
                  <a:srgbClr val="52677A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341C21-3504-4445-9771-2153DCAC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417"/>
                </a:solidFill>
              </a:defRPr>
            </a:pPr>
            <a:r>
              <a:rPr sz="1725" b="1">
                <a:solidFill>
                  <a:srgbClr val="101417"/>
                </a:solidFill>
              </a:rPr>
              <a:t>Engineer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EC4F60-7860-4ABC-9E3E-6DC98272E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Control design coordination and approved systems.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447388-81A3-440B-BE4D-72EC14647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663C7E-D9CD-4379-B0B9-FB1AB892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2677A"/>
                </a:solidFill>
              </a:defRPr>
            </a:pPr>
            <a:r>
              <a:rPr sz="1275" b="1">
                <a:solidFill>
                  <a:srgbClr val="52677A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29492A-98F7-48F9-95BF-1B9AE2069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417"/>
                </a:solidFill>
              </a:defRPr>
            </a:pPr>
            <a:r>
              <a:rPr sz="1725" b="1">
                <a:solidFill>
                  <a:srgbClr val="101417"/>
                </a:solidFill>
              </a:rPr>
              <a:t>Source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0ACEF6-1610-4158-9EAF-FC5E3921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Use qualified fabrication and installation partners.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E8A403-871C-473C-8A81-6A1E21DC2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ECA383-074D-41F2-8B97-94356B512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2677A"/>
                </a:solidFill>
              </a:defRPr>
            </a:pPr>
            <a:r>
              <a:rPr sz="1275" b="1">
                <a:solidFill>
                  <a:srgbClr val="52677A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F7BEB6-18C1-437A-B681-068A8B0F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417"/>
                </a:solidFill>
              </a:defRPr>
            </a:pPr>
            <a:r>
              <a:rPr sz="1725" b="1">
                <a:solidFill>
                  <a:srgbClr val="101417"/>
                </a:solidFill>
              </a:rPr>
              <a:t>Deliver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EAC76A-59A7-4949-B44F-DE5527AF5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Control QA, warranties, programme and collections.</a:t>
            </a:r>
          </a:p>
        </p:txBody>
      </p:sp>
    </p:spTree>
    <p:extLst>
      <p:ext uri="{BB962C8B-B14F-4D97-AF65-F5344CB8AC3E}">
        <p14:creationId xmlns:p14="http://schemas.microsoft.com/office/powerpoint/2010/main" val="4618401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6837b49a164889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18C960-0A57-4F96-80E9-550714DB1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127388-496C-4D4A-926F-F24F7D854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417"/>
                </a:solidFill>
              </a:defRPr>
            </a:pPr>
            <a:r>
              <a:rPr sz="825" b="1">
                <a:solidFill>
                  <a:srgbClr val="101417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03134E-B245-460A-89A6-F24E217A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07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C2CC0E-0246-4058-8908-774C31879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42A815-F3E7-404B-BFEE-5CF693A5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890E7E-B686-4D97-8FF4-DE8CF85E6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A large market. The asset-light wedge is the disciplined entry.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4A71A6-92AE-413D-ADCE-A819E187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7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0B89A3-3F55-4E91-9BB6-472E0D15A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AED 7.82B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DF76BB-81A3-4889-9F93-AD3E16DE9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417"/>
                </a:solidFill>
              </a:defRPr>
            </a:pPr>
            <a:r>
              <a:rPr sz="1425" b="1">
                <a:solidFill>
                  <a:srgbClr val="101417"/>
                </a:solidFill>
              </a:rPr>
              <a:t>Broad UAE facade TAM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A14E7A-68DA-41E7-A42C-416045D27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INDUSTRY ESTIMATE · 2026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3F4B34-248C-450C-A1F5-217C5420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C4EB86-FFFD-4C0B-BD11-2879F26B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AED 1.63-2.63B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B3B48A-42B9-42F6-8D60-A0758D533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417"/>
                </a:solidFill>
              </a:defRPr>
            </a:pPr>
            <a:r>
              <a:rPr sz="1425" b="1">
                <a:solidFill>
                  <a:srgbClr val="101417"/>
                </a:solidFill>
              </a:rPr>
              <a:t>Curtain-wall SAM proxy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EA0275-A844-4930-BCEB-29BDBDEB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CALCULATED PUBLIC DATA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4AFE2B-B41A-4A6C-9104-27BBA9997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2CB176-3BE0-4DD7-BCC2-C802F346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AED 40-70M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61C97F-E605-48D6-8D2A-5360C1F62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417"/>
                </a:solidFill>
              </a:defRPr>
            </a:pPr>
            <a:r>
              <a:rPr sz="1425" b="1">
                <a:solidFill>
                  <a:srgbClr val="101417"/>
                </a:solidFill>
              </a:rPr>
              <a:t>Years 3-5 SOM revenue target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4C7201-76D6-46C7-AA5F-AFEE1D83A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BDE106-A4A5-4068-A075-261D6371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014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A63D99-BF79-482B-968B-EE6AB47FF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5BAF50-A910-4D11-96D1-396C51958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966689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66ac16f903489f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36B119-93BD-4779-9598-2E7F3C717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255F12-CAC7-402A-AAE9-82CED018A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9E92E2-B8DE-4AC6-8443-BF81F2694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07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FBE537-9F6B-4680-A969-0B1A7BC69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D36A61-4933-4F1C-AC50-F8A38007F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FBC156-2710-47A8-8106-BF216C802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7a712657524aed"/>
          <a:srcRect xmlns:a="http://schemas.openxmlformats.org/drawingml/2006/main" l="19104" t="0" r="1910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8C0A95-CDCC-4BCC-8D6B-3A80C6E6E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D32929-BE47-42E1-8B58-3133898DE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BBZoubi global sourcing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7B13FC-2F10-44DD-A4F8-50848EF4C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8FDD8F-EF79-49D9-AF00-AB155923D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E364C0-2A66-43AE-8885-E9EC54796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Group construction network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B926AA-C073-4DA1-8E40-401BE4D0E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E21DCC-F576-4752-9C67-0A156AECA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082E89-9D2C-44C2-B5FE-94D3F266D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Design and procurement control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E97FEE-5EAD-4DE6-9F27-1C2C1798B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5B9586-7B26-47E2-87DA-69B5676E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2BF668-98C0-4CCB-8E20-47F04A938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Partner fabrication and installation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94F972-A8DE-4AD7-9266-DF234CBBA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575011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d33b9d752948ff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1ABF7C-B2DD-43C1-93C7-58204DEA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9E74B6-3909-49BF-A5C2-0387AA7A6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417"/>
                </a:solidFill>
              </a:defRPr>
            </a:pPr>
            <a:r>
              <a:rPr sz="825" b="1">
                <a:solidFill>
                  <a:srgbClr val="101417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4958DF-D1D8-4209-B3B2-BD39D1097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07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228ECB-BE7F-48FA-9163-48213357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79C964-F73D-4374-8E09-BCC22EAC6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B6BA70-22F2-4D30-B763-68FEFA991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06D5B8-2001-4236-8FF2-CE35E23AE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52677A"/>
                </a:solidFill>
              </a:defRPr>
            </a:pPr>
            <a:r>
              <a:rPr sz="3150" b="1">
                <a:solidFill>
                  <a:srgbClr val="52677A"/>
                </a:solidFill>
              </a:rPr>
              <a:t>AED 7.0M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8AAC04-A0EE-4E07-8508-F3B4BF13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417"/>
                </a:solidFill>
              </a:defRPr>
            </a:pPr>
            <a:r>
              <a:rPr sz="1350" b="1">
                <a:solidFill>
                  <a:srgbClr val="101417"/>
                </a:solidFill>
              </a:rPr>
              <a:t>Base opening capital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B56546-55A2-453E-80E6-40F2DB3C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7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6C4678-6484-462C-A664-FB9B184DC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1417"/>
                </a:solidFill>
              </a:defRPr>
            </a:pPr>
            <a:r>
              <a:rPr sz="3150" b="1">
                <a:solidFill>
                  <a:srgbClr val="101417"/>
                </a:solidFill>
              </a:rPr>
              <a:t>AED 68M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053275-04D0-4658-BBF6-E0271CC8E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417"/>
                </a:solidFill>
              </a:defRPr>
            </a:pPr>
            <a:r>
              <a:rPr sz="1350" b="1">
                <a:solidFill>
                  <a:srgbClr val="101417"/>
                </a:solidFill>
              </a:rPr>
              <a:t>Modelled Year-5 revenue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9F460A-5C61-4EC8-9506-1C2B8B5C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96C5FA-FDE2-4AB9-BC66-C1AA5FF0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1417"/>
                </a:solidFill>
              </a:defRPr>
            </a:pPr>
            <a:r>
              <a:rPr sz="3150" b="1">
                <a:solidFill>
                  <a:srgbClr val="101417"/>
                </a:solidFill>
              </a:rPr>
              <a:t>AED 6.9M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1D5B6A-48C0-4AD3-AB05-FF38EB57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417"/>
                </a:solidFill>
              </a:defRPr>
            </a:pPr>
            <a:r>
              <a:rPr sz="1350" b="1">
                <a:solidFill>
                  <a:srgbClr val="101417"/>
                </a:solidFill>
              </a:rPr>
              <a:t>Cash used by 60 extra receivable days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92E305-E1C1-4062-848E-6B50FF178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D1A8B9-3792-4D1C-94C4-267C75D0E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E1E75D-D8A7-4DA0-B84E-313500BD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01  Facade packages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ED011B-D634-42E7-A7BE-32E73D0B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02  Glazing systems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E948FF-A755-42E9-8CA9-56B40B77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03  Design and service</a:t>
            </a:r>
          </a:p>
        </p:txBody>
      </p:sp>
    </p:spTree>
    <p:extLst>
      <p:ext uri="{BB962C8B-B14F-4D97-AF65-F5344CB8AC3E}">
        <p14:creationId xmlns:p14="http://schemas.microsoft.com/office/powerpoint/2010/main" val="10850893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f2205d457f4767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CBD41D-EFCB-4EFF-82CA-7F9C27768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7D5060-4C80-438C-89F4-CD5B10CE2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417"/>
                </a:solidFill>
              </a:defRPr>
            </a:pPr>
            <a:r>
              <a:rPr sz="825" b="1">
                <a:solidFill>
                  <a:srgbClr val="101417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B925AA-46AA-4D00-8B33-4D94BB0E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07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EAAE8B-F4A8-44F1-9497-3941DB267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5E4758-513D-4027-8397-DE7E0C6A0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8A0299-2EFA-4C7C-B40F-3661E184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417"/>
                </a:solidFill>
              </a:defRPr>
            </a:pPr>
            <a:r>
              <a:rPr sz="3000" b="1">
                <a:solidFill>
                  <a:srgbClr val="101417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6FBF13-1C25-4E49-B23E-189B41CA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51AA70-07F3-4187-8263-3397C83D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9AEA4A-E7E2-41FA-82D8-CCAD74787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560064-6885-4428-8C95-BB333C70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386E8B-F8A5-4A44-AC46-A0D1FFCE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Systems and materials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C90F75-8263-4F31-975E-0BD76729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420556-81AB-446E-9201-EDD94F0BA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Partner fabrication and installation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530BA5-96D6-46C1-A5C5-D922E6F5D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6C8422-D981-41A0-B1CF-67810A87A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Engineering and project payroll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CE201E-BA1A-48A1-ADA6-D9E5C3013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9515F5-324D-4AE5-97E1-5A1FD0B8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Receivables and retention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AEB063-947D-4EBC-9CA4-64501E85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F54B1D-296B-4D58-B072-2CF6FE18D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Approved systems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79290B-89C5-4DCF-803B-D159C74FD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2AC3F4-083D-4EAA-BAF5-787A7E6EB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Warranty chain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3CFC59-5E53-4655-8EA0-7C666F736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D172FF-20E3-4E28-8F83-1D59C6AE5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Qualified pipeline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AF50B8-A557-4E0E-AA27-893CB4F6D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2677A"/>
                </a:solidFill>
              </a:defRPr>
            </a:pPr>
            <a:r>
              <a:rPr sz="1125" b="1">
                <a:solidFill>
                  <a:srgbClr val="52677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E102B5-A44F-4BD6-9FDE-22A88FAD3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417"/>
                </a:solidFill>
              </a:defRPr>
            </a:pPr>
            <a:r>
              <a:rPr sz="1575" b="1">
                <a:solidFill>
                  <a:srgbClr val="101417"/>
                </a:solidFill>
              </a:rPr>
              <a:t>Cash cycle</a:t>
            </a:r>
          </a:p>
        </p:txBody>
      </p:sp>
    </p:spTree>
    <p:extLst>
      <p:ext uri="{BB962C8B-B14F-4D97-AF65-F5344CB8AC3E}">
        <p14:creationId xmlns:p14="http://schemas.microsoft.com/office/powerpoint/2010/main" val="7492912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0203961f3c4e97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96A797-955B-4924-ABB3-FF25F852F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417"/>
                </a:solidFill>
              </a:defRPr>
            </a:pPr>
            <a:r>
              <a:rPr sz="750" b="1">
                <a:solidFill>
                  <a:srgbClr val="101417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79899A-92A6-435B-A271-EFC9DA8FE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417"/>
                </a:solidFill>
              </a:defRPr>
            </a:pPr>
            <a:r>
              <a:rPr sz="825" b="1">
                <a:solidFill>
                  <a:srgbClr val="101417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041CCB-901F-475C-A40E-1870CB652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07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D5F505-9F4B-4C94-8B0B-15670ACD5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B2FD49-ED84-492F-BA46-0C22A3AA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DCA9AF-9136-4AFD-8E97-7C92FAF8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1417"/>
                </a:solidFill>
              </a:defRPr>
            </a:pPr>
            <a:r>
              <a:rPr sz="2700" b="1">
                <a:solidFill>
                  <a:srgbClr val="101417"/>
                </a:solidFill>
              </a:rPr>
              <a:t>The return is attractive because the model stays asset-light.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EBC2D7-D549-4CA2-A489-5E9756CEE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9ED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AC89C8-0250-4C80-94AE-006D0C62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2677A"/>
                </a:solidFill>
              </a:defRPr>
            </a:pPr>
            <a:r>
              <a:rPr sz="825" b="1">
                <a:solidFill>
                  <a:srgbClr val="52677A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64861E-2386-4077-B178-ED60CD8D0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1417"/>
                </a:solidFill>
              </a:defRPr>
            </a:pPr>
            <a:r>
              <a:rPr sz="1275" b="1">
                <a:solidFill>
                  <a:srgbClr val="101417"/>
                </a:solidFill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445ABA-8277-47DA-A4C4-2B14925F3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Downside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1EC6BC-07B8-400E-8515-211D6B1C6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410017" cy="533400"/>
          </a:xfrm>
          <a:prstGeom xmlns:a="http://schemas.openxmlformats.org/drawingml/2006/main" prst="roundRect">
            <a:avLst>
              <a:gd name="adj" fmla="val 18585"/>
            </a:avLst>
          </a:prstGeom>
          <a:solidFill xmlns:a="http://schemas.openxmlformats.org/drawingml/2006/main">
            <a:srgbClr val="333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BDB2EB-3A83-41D9-B326-79373163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051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417"/>
                </a:solidFill>
              </a:defRPr>
            </a:pPr>
            <a:r>
              <a:rPr sz="2100" b="1">
                <a:solidFill>
                  <a:srgbClr val="101417"/>
                </a:solidFill>
              </a:rPr>
              <a:t>-6.5%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2135E7-080A-45B9-BD0E-448612D1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Base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161B81-3B47-46C0-8223-F3E9DA71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517" y="3924300"/>
            <a:ext cx="2561026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5267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2CE3C3-DC2B-4362-8AC5-838BBD68D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417"/>
                </a:solidFill>
              </a:defRPr>
            </a:pPr>
            <a:r>
              <a:rPr sz="2100" b="1">
                <a:solidFill>
                  <a:srgbClr val="101417"/>
                </a:solidFill>
              </a:rPr>
              <a:t>40.6%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909BC6-36F8-4685-8BD8-B64C52A45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417"/>
                </a:solidFill>
              </a:defRPr>
            </a:pPr>
            <a:r>
              <a:rPr sz="1500" b="1">
                <a:solidFill>
                  <a:srgbClr val="101417"/>
                </a:solidFill>
              </a:rPr>
              <a:t>Upside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CAE7D9-2BCA-4F16-92B9-A4166BF44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517" y="4991100"/>
            <a:ext cx="4352483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B1B6C6-58ED-401C-996B-834CD2101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387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417"/>
                </a:solidFill>
              </a:defRPr>
            </a:pPr>
            <a:r>
              <a:rPr sz="2100" b="1">
                <a:solidFill>
                  <a:srgbClr val="101417"/>
                </a:solidFill>
              </a:rPr>
              <a:t>69.0%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30A0D3-8B95-4793-AE72-225ADF3B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6A6D"/>
                </a:solidFill>
              </a:defRPr>
            </a:pPr>
            <a:r>
              <a:rPr sz="1050" b="1">
                <a:solidFill>
                  <a:srgbClr val="666A6D"/>
                </a:solidFill>
              </a:rPr>
              <a:t>MODELLED FIVE-YEAR IRR · INCLUDES 4x TERMINAL VALUE</a:t>
            </a:r>
          </a:p>
        </p:txBody>
      </p:sp>
    </p:spTree>
    <p:extLst>
      <p:ext uri="{BB962C8B-B14F-4D97-AF65-F5344CB8AC3E}">
        <p14:creationId xmlns:p14="http://schemas.microsoft.com/office/powerpoint/2010/main" val="18510643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4c88ea78ac4a9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2AE078-ABE2-4BA5-9812-D397D21D5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4237A9-4EAD-430E-ADD0-EE6EE4B2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3FCDDB-1A44-416D-967F-63A648998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07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A84831-36FB-45D3-9D50-67CC7D382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78AABC-C8DA-4691-9E58-63876AC0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A7152A-3EBD-4E11-9F9E-D015F67A7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Launch only with approved systems, operator capability, an AED 20M+ qualified pipeline and cash-cycle controls.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6CEE22-B559-44E4-92BA-D24CDFED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7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51EEF5-EC7F-40BD-BDE1-4433E5D6C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2677A"/>
                </a:solidFill>
              </a:defRPr>
            </a:pPr>
            <a:r>
              <a:rPr sz="900" b="1">
                <a:solidFill>
                  <a:srgbClr val="52677A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8B1913-989D-4E4F-ADF6-8851914CD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2083E9-AAF6-4CB7-9550-CC499B771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Approved systems and warranties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4D980E-5489-471B-B373-CD61BC0D0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46B7FF-C620-4DD7-9837-61ABBCE08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AED 20M+ qualified pipeline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BA81D5-9EF2-4511-8B2A-471F37064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ED537D-C080-45AF-8DB4-FAE322EA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Working-capital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934EAD-CA4E-4959-8566-3795DF467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2677A"/>
                </a:solidFill>
              </a:defRPr>
            </a:pPr>
            <a:r>
              <a:rPr sz="1350" b="1">
                <a:solidFill>
                  <a:srgbClr val="52677A"/>
                </a:solidFill>
              </a:rPr>
              <a:t>CONDITIONAL GO · ASSET-LIGHT</a:t>
            </a:r>
          </a:p>
        </p:txBody>
      </p:sp>
    </p:spTree>
    <p:extLst>
      <p:ext uri="{BB962C8B-B14F-4D97-AF65-F5344CB8AC3E}">
        <p14:creationId xmlns:p14="http://schemas.microsoft.com/office/powerpoint/2010/main" val="752055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2026-09-01T15:25:32.8160000Z</dcterms:created>
  <dcterms:modified xsi:type="dcterms:W3CDTF">2026-09-01T15:25:32.8160000Z</dcterms:modified>
</coreProperties>
</file>