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6ebac361f7145e2" /><Relationship Type="http://schemas.openxmlformats.org/officeDocument/2006/relationships/extended-properties" Target="/docProps/app.xml" Id="R1d570097ec484492" /><Relationship Type="http://schemas.openxmlformats.org/officeDocument/2006/relationships/officeDocument" Target="/ppt/presentation.xml" Id="Ra524125c5c9e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f0001adf84cae"/>
  </p:sldMasterIdLst>
  <p:notesMasterIdLst>
    <p:notesMasterId xmlns:r="http://schemas.openxmlformats.org/officeDocument/2006/relationships" r:id="Rc18bfbc63b884681"/>
  </p:notesMasterIdLst>
  <p:sldIdLst>
    <p:sldId xmlns:r="http://schemas.openxmlformats.org/officeDocument/2006/relationships" id="256" r:id="Rfcc8864c962b4af5"/>
    <p:sldId xmlns:r="http://schemas.openxmlformats.org/officeDocument/2006/relationships" id="257" r:id="R24472c53ccbc4d28"/>
    <p:sldId xmlns:r="http://schemas.openxmlformats.org/officeDocument/2006/relationships" id="258" r:id="R7dfc2765d24f4edc"/>
    <p:sldId xmlns:r="http://schemas.openxmlformats.org/officeDocument/2006/relationships" id="259" r:id="R235946ca279546c8"/>
    <p:sldId xmlns:r="http://schemas.openxmlformats.org/officeDocument/2006/relationships" id="260" r:id="R603448b3395c4012"/>
    <p:sldId xmlns:r="http://schemas.openxmlformats.org/officeDocument/2006/relationships" id="261" r:id="R3caef150d09e40a7"/>
    <p:sldId xmlns:r="http://schemas.openxmlformats.org/officeDocument/2006/relationships" id="262" r:id="Rb1fe4e09ef0f4e9d"/>
    <p:sldId xmlns:r="http://schemas.openxmlformats.org/officeDocument/2006/relationships" id="263" r:id="Rf760ce077531436e"/>
  </p:sldIdLst>
  <p:sldSz cx="10696575" cy="75628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98e573304d44732" /><Relationship Type="http://schemas.openxmlformats.org/officeDocument/2006/relationships/slideMaster" Target="/ppt/slideMasters/slideMaster1.xml" Id="R5c5f0001adf84cae" /><Relationship Type="http://schemas.openxmlformats.org/officeDocument/2006/relationships/notesMaster" Target="/ppt/notesMasters/notesMaster1.xml" Id="Rc18bfbc63b884681" /><Relationship Type="http://schemas.openxmlformats.org/officeDocument/2006/relationships/presProps" Target="/ppt/presProps.xml" Id="R140d4f78f90f4102" /><Relationship Type="http://schemas.openxmlformats.org/officeDocument/2006/relationships/tableStyles" Target="/ppt/tableStyles.xml" Id="R117fc9f345574f83" /><Relationship Type="http://schemas.openxmlformats.org/officeDocument/2006/relationships/slide" Target="/ppt/slides/slide1.xml" Id="Rfcc8864c962b4af5" /><Relationship Type="http://schemas.openxmlformats.org/officeDocument/2006/relationships/slide" Target="/ppt/slides/slide2.xml" Id="R24472c53ccbc4d28" /><Relationship Type="http://schemas.openxmlformats.org/officeDocument/2006/relationships/slide" Target="/ppt/slides/slide3.xml" Id="R7dfc2765d24f4edc" /><Relationship Type="http://schemas.openxmlformats.org/officeDocument/2006/relationships/slide" Target="/ppt/slides/slide4.xml" Id="R235946ca279546c8" /><Relationship Type="http://schemas.openxmlformats.org/officeDocument/2006/relationships/slide" Target="/ppt/slides/slide5.xml" Id="R603448b3395c4012" /><Relationship Type="http://schemas.openxmlformats.org/officeDocument/2006/relationships/slide" Target="/ppt/slides/slide6.xml" Id="R3caef150d09e40a7" /><Relationship Type="http://schemas.openxmlformats.org/officeDocument/2006/relationships/slide" Target="/ppt/slides/slide7.xml" Id="Rb1fe4e09ef0f4e9d" /><Relationship Type="http://schemas.openxmlformats.org/officeDocument/2006/relationships/slide" Target="/ppt/slides/slide8.xml" Id="Rf760ce077531436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a2b07ba063a4fb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b4f29220ec74308" /><Relationship Type="http://schemas.openxmlformats.org/officeDocument/2006/relationships/notesMaster" Target="/ppt/notesMasters/notesMaster1.xml" Id="R9346337acf39482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616bbfd595e4ce4" /><Relationship Type="http://schemas.openxmlformats.org/officeDocument/2006/relationships/notesMaster" Target="/ppt/notesMasters/notesMaster1.xml" Id="Rec9c4286871b477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f5bb910814b4f45" /><Relationship Type="http://schemas.openxmlformats.org/officeDocument/2006/relationships/notesMaster" Target="/ppt/notesMasters/notesMaster1.xml" Id="Rac859a79ba3e4cc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e3500a4a11449f9" /><Relationship Type="http://schemas.openxmlformats.org/officeDocument/2006/relationships/notesMaster" Target="/ppt/notesMasters/notesMaster1.xml" Id="Refc880028fb3463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becf459c2424528" /><Relationship Type="http://schemas.openxmlformats.org/officeDocument/2006/relationships/notesMaster" Target="/ppt/notesMasters/notesMaster1.xml" Id="Rc716c8cfdf2848f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bfd515d20d3435a" /><Relationship Type="http://schemas.openxmlformats.org/officeDocument/2006/relationships/notesMaster" Target="/ppt/notesMasters/notesMaster1.xml" Id="R8d62d21483a8406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8307737a7f94afd" /><Relationship Type="http://schemas.openxmlformats.org/officeDocument/2006/relationships/notesMaster" Target="/ppt/notesMasters/notesMaster1.xml" Id="R9c98ae38032348e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e66b6b4a3fe4742" /><Relationship Type="http://schemas.openxmlformats.org/officeDocument/2006/relationships/notesMaster" Target="/ppt/notesMasters/notesMaster1.xml" Id="R7b97f332a4c8466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V02-C01, V02-C02, V02-C03, V02-C04, V02-C05, V02-C06.</a:t>
            </a:r>
          </a:p>
          <a:p xmlns:a="http://schemas.openxmlformats.org/drawingml/2006/main">
            <a:r>
              <a:t>- S04: Alfa Home Proposition and Catalogues.</a:t>
            </a:r>
          </a:p>
          <a:p xmlns:a="http://schemas.openxmlformats.org/drawingml/2006/main">
            <a:r>
              <a:t>- S05: Luxury Villa Value-Add Deep Research.</a:t>
            </a:r>
          </a:p>
          <a:p xmlns:a="http://schemas.openxmlformats.org/drawingml/2006/main">
            <a:r>
              <a:t>- Project visual asset: alfa-home-v2/portfolio.webp.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V02-C01, V02-C02, V02-C03, V02-C04.</a:t>
            </a:r>
          </a:p>
          <a:p xmlns:a="http://schemas.openxmlformats.org/drawingml/2006/main">
            <a:r>
              <a:t>- S04: Alfa Home Proposition and Catalogues.</a:t>
            </a:r>
          </a:p>
          <a:p xmlns:a="http://schemas.openxmlformats.org/drawingml/2006/main">
            <a:r>
              <a:t>- S05: Luxury Villa Value-Add Deep Research.</a:t>
            </a:r>
          </a:p>
          <a:p xmlns:a="http://schemas.openxmlformats.org/drawingml/2006/main">
            <a:r>
              <a:t>- Project visual asset: alfa-home-v2/renovation.webp.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V02-C01, V02-C02, V02-C03, V02-C04, V02-C05, V02-C06.</a:t>
            </a:r>
          </a:p>
          <a:p xmlns:a="http://schemas.openxmlformats.org/drawingml/2006/main">
            <a:r>
              <a:t>- S04: Alfa Home Proposition and Catalogues.</a:t>
            </a:r>
          </a:p>
          <a:p xmlns:a="http://schemas.openxmlformats.org/drawingml/2006/main">
            <a:r>
              <a:t>- S05: Luxury Villa Value-Add Deep Research.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V02-C01, V02-C02, V02-C03, V02-C04.</a:t>
            </a:r>
          </a:p>
          <a:p xmlns:a="http://schemas.openxmlformats.org/drawingml/2006/main">
            <a:r>
              <a:t>- S04: Alfa Home Proposition and Catalogues.</a:t>
            </a:r>
          </a:p>
          <a:p xmlns:a="http://schemas.openxmlformats.org/drawingml/2006/main">
            <a:r>
              <a:t>- S05: Luxury Villa Value-Add Deep Research.</a:t>
            </a:r>
          </a:p>
          <a:p xmlns:a="http://schemas.openxmlformats.org/drawingml/2006/main">
            <a:r>
              <a:t>- Project visual asset: alfa-home-v2/furniture.webp.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V02-C01, V02-C02, V02-C03, V02-C04, V02-C05, V02-C06.</a:t>
            </a:r>
          </a:p>
          <a:p xmlns:a="http://schemas.openxmlformats.org/drawingml/2006/main">
            <a:r>
              <a:t>- S04: Alfa Home Proposition and Catalogues.</a:t>
            </a:r>
          </a:p>
          <a:p xmlns:a="http://schemas.openxmlformats.org/drawingml/2006/main">
            <a:r>
              <a:t>- S05: Luxury Villa Value-Add Deep Research.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V02-C01, V02-C02, V02-C03, V02-C04, V02-C05, V02-C06.</a:t>
            </a:r>
          </a:p>
          <a:p xmlns:a="http://schemas.openxmlformats.org/drawingml/2006/main">
            <a:r>
              <a:t>- S04: Alfa Home Proposition and Catalogues.</a:t>
            </a:r>
          </a:p>
          <a:p xmlns:a="http://schemas.openxmlformats.org/drawingml/2006/main">
            <a:r>
              <a:t>- S05: Luxury Villa Value-Add Deep Research.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V02-C01, V02-C02, V02-C03, V02-C04, V02-C05, V02-C06.</a:t>
            </a:r>
          </a:p>
          <a:p xmlns:a="http://schemas.openxmlformats.org/drawingml/2006/main">
            <a:r>
              <a:t>- S04: Alfa Home Proposition and Catalogues.</a:t>
            </a:r>
          </a:p>
          <a:p xmlns:a="http://schemas.openxmlformats.org/drawingml/2006/main">
            <a:r>
              <a:t>- S05: Luxury Villa Value-Add Deep Research.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V02-C01, V02-C02, V02-C03, V02-C04, V02-C05, V02-C06.</a:t>
            </a:r>
          </a:p>
          <a:p xmlns:a="http://schemas.openxmlformats.org/drawingml/2006/main">
            <a:r>
              <a:t>- S04: Alfa Home Proposition and Catalogues.</a:t>
            </a:r>
          </a:p>
          <a:p xmlns:a="http://schemas.openxmlformats.org/drawingml/2006/main">
            <a:r>
              <a:t>- S05: Luxury Villa Value-Add Deep Research.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00db75cbd4d7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28f9ab01947451e" /><Relationship Type="http://schemas.openxmlformats.org/officeDocument/2006/relationships/slideLayout" Target="/ppt/slideLayouts/slideLayout1.xml" Id="R8c50eaa657614a1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0eaa657614a1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0c6f374684e3e" /><Relationship Type="http://schemas.openxmlformats.org/officeDocument/2006/relationships/image" Target="/ppt/media/image.bin" Id="Re2372c0a70c74deb" /><Relationship Type="http://schemas.openxmlformats.org/officeDocument/2006/relationships/image" Target="/ppt/media/image.png" Id="R5095bdb305414aee" /><Relationship Type="http://schemas.openxmlformats.org/officeDocument/2006/relationships/image" Target="/ppt/media/image2.png" Id="R80cc6b5ed3044e68" /><Relationship Type="http://schemas.openxmlformats.org/officeDocument/2006/relationships/notesSlide" Target="/ppt/notesSlides/notesSlide1.xml" Id="Rd15160221e81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bda29bd0e4966" /><Relationship Type="http://schemas.openxmlformats.org/officeDocument/2006/relationships/image" Target="/ppt/media/image3.png" Id="Ra5df9cc03f9f4514" /><Relationship Type="http://schemas.openxmlformats.org/officeDocument/2006/relationships/image" Target="/ppt/media/image2.bin" Id="Rec86bb365fce4238" /><Relationship Type="http://schemas.openxmlformats.org/officeDocument/2006/relationships/notesSlide" Target="/ppt/notesSlides/notesSlide2.xml" Id="Re6f7c00e9328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fcde1fd543c1" /><Relationship Type="http://schemas.openxmlformats.org/officeDocument/2006/relationships/image" Target="/ppt/media/image4.png" Id="R565fa9889c184c00" /><Relationship Type="http://schemas.openxmlformats.org/officeDocument/2006/relationships/notesSlide" Target="/ppt/notesSlides/notesSlide3.xml" Id="R2e6e6ac70da5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ee39aba5b4699" /><Relationship Type="http://schemas.openxmlformats.org/officeDocument/2006/relationships/image" Target="/ppt/media/image5.png" Id="R45699960222e4812" /><Relationship Type="http://schemas.openxmlformats.org/officeDocument/2006/relationships/image" Target="/ppt/media/image3.bin" Id="R5fc2b425c4f4480a" /><Relationship Type="http://schemas.openxmlformats.org/officeDocument/2006/relationships/notesSlide" Target="/ppt/notesSlides/notesSlide4.xml" Id="R9f9d074fa9f5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18b2be4524479" /><Relationship Type="http://schemas.openxmlformats.org/officeDocument/2006/relationships/image" Target="/ppt/media/image6.png" Id="Rd30ea822222949a5" /><Relationship Type="http://schemas.openxmlformats.org/officeDocument/2006/relationships/notesSlide" Target="/ppt/notesSlides/notesSlide5.xml" Id="R4e51a51ba280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292901c2749f1" /><Relationship Type="http://schemas.openxmlformats.org/officeDocument/2006/relationships/image" Target="/ppt/media/image7.png" Id="Rcd97202eeb644b21" /><Relationship Type="http://schemas.openxmlformats.org/officeDocument/2006/relationships/notesSlide" Target="/ppt/notesSlides/notesSlide6.xml" Id="R7fecf447b812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90d697b7743ac" /><Relationship Type="http://schemas.openxmlformats.org/officeDocument/2006/relationships/image" Target="/ppt/media/image8.png" Id="R2acf16eabb364948" /><Relationship Type="http://schemas.openxmlformats.org/officeDocument/2006/relationships/notesSlide" Target="/ppt/notesSlides/notesSlide7.xml" Id="R97b3fbfe7c394d9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c7334e4764af1" /><Relationship Type="http://schemas.openxmlformats.org/officeDocument/2006/relationships/image" Target="/ppt/media/image9.png" Id="R2484f317971a4391" /><Relationship Type="http://schemas.openxmlformats.org/officeDocument/2006/relationships/notesSlide" Target="/ppt/notesSlides/notesSlide8.xml" Id="R07fbb5e638f64cc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372c0a70c74deb"/>
          <a:srcRect xmlns:a="http://schemas.openxmlformats.org/drawingml/2006/main" l="27063" t="0" r="2706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0" y="190500"/>
            <a:ext cx="5267325" cy="7181850"/>
          </a:xfrm>
          <a:prstGeom xmlns:a="http://schemas.openxmlformats.org/drawingml/2006/main" prst="roundRect">
            <a:avLst>
              <a:gd name="adj" fmla="val 2893"/>
            </a:avLst>
          </a:prstGeom>
        </p:spPr>
      </p:pic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95bdb305414aee"/>
          <a:stretch xmlns:a="http://schemas.openxmlformats.org/drawingml/2006/main"/>
        </p:blipFill>
        <p:spPr>
          <a:xfrm xmlns:a="http://schemas.openxmlformats.org/drawingml/2006/main">
            <a:off x="495300" y="381373"/>
            <a:ext cx="990600" cy="237379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147F6F-DAAE-46F5-903A-C72F08CDB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09575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512"/>
                </a:solidFill>
              </a:defRPr>
            </a:pPr>
            <a:r>
              <a:rPr sz="750" b="1">
                <a:solidFill>
                  <a:srgbClr val="101512"/>
                </a:solidFill>
              </a:rPr>
              <a:t>NEW VENTURES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cc6b5ed3044e68"/>
          <a:stretch xmlns:a="http://schemas.openxmlformats.org/drawingml/2006/main"/>
        </p:blipFill>
        <p:spPr>
          <a:xfrm xmlns:a="http://schemas.openxmlformats.org/drawingml/2006/main">
            <a:off x="495300" y="917138"/>
            <a:ext cx="1762125" cy="280275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F67C53-04E4-4277-BA6C-C83C3758A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4780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02  ·  BRANDED REAL ESTATE + FURNITURE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9EDB7F-CBA1-4258-89FA-6253539C9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4476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01512"/>
                </a:solidFill>
              </a:defRPr>
            </a:pPr>
            <a:r>
              <a:rPr sz="4800" b="1">
                <a:solidFill>
                  <a:srgbClr val="101512"/>
                </a:solidFill>
              </a:rPr>
              <a:t>Alfa Home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31956E-EC06-42FA-9C82-21E5601C9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10000"/>
            <a:ext cx="41433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3F4446"/>
                </a:solidFill>
              </a:defRPr>
            </a:pPr>
            <a:r>
              <a:rPr sz="1950" b="0">
                <a:solidFill>
                  <a:srgbClr val="3F4446"/>
                </a:solidFill>
              </a:rPr>
              <a:t>Three independent engines under one controlled luxury brand.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228A55-39FC-4B26-BC18-49C4C8707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4095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4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D8A997-E335-4C18-97B1-E5E798D37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857875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1512"/>
                </a:solidFill>
              </a:defRPr>
            </a:pPr>
            <a:r>
              <a:rPr sz="1200" b="1">
                <a:solidFill>
                  <a:srgbClr val="101512"/>
                </a:solidFill>
              </a:rPr>
              <a:t>CONDITIONAL GO</a:t>
            </a:r>
          </a:p>
          <a:p xmlns:a="http://schemas.openxmlformats.org/drawingml/2006/main">
            <a:pPr algn="l">
              <a:defRPr sz="1200" b="1">
                <a:solidFill>
                  <a:srgbClr val="101512"/>
                </a:solidFill>
              </a:defRPr>
            </a:pPr>
            <a:r>
              <a:rPr sz="1200" b="1">
                <a:solidFill>
                  <a:srgbClr val="101512"/>
                </a:solidFill>
              </a:rPr>
              <a:t>UAE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D2DEC8-E977-441F-A820-C6E9AF9CC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086600"/>
            <a:ext cx="3333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CONTROLLED VENTURE DECK · 2026</a:t>
            </a:r>
          </a:p>
        </p:txBody>
      </p:sp>
    </p:spTree>
    <p:extLst>
      <p:ext uri="{BB962C8B-B14F-4D97-AF65-F5344CB8AC3E}">
        <p14:creationId xmlns:p14="http://schemas.microsoft.com/office/powerpoint/2010/main" val="96660781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df9cc03f9f4514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069BAB-1A64-4A14-B2AB-EDD52CCD3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512"/>
                </a:solidFill>
              </a:defRPr>
            </a:pPr>
            <a:r>
              <a:rPr sz="750" b="1">
                <a:solidFill>
                  <a:srgbClr val="101512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143FF8-DFA5-49B9-99B9-06903A016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512"/>
                </a:solidFill>
              </a:defRPr>
            </a:pPr>
            <a:r>
              <a:rPr sz="825" b="1">
                <a:solidFill>
                  <a:srgbClr val="101512"/>
                </a:solidFill>
              </a:rPr>
              <a:t>THE BUSINESS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22BE96-E633-44E6-B568-C67DA0663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02 / 08  ·  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C9740A-A00B-45E5-BDD5-71BC0240E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E2C319-EA22-423C-858F-2BCD1DA23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01 · WHAT THE BUSINESS DOES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44F6D6-C008-4B4D-8ACB-56DC68FFB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512"/>
                </a:solidFill>
              </a:defRPr>
            </a:pPr>
            <a:r>
              <a:rPr sz="3000" b="1">
                <a:solidFill>
                  <a:srgbClr val="101512"/>
                </a:solidFill>
              </a:rPr>
              <a:t>One model. Four controlled steps.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86bb365fce4238"/>
          <a:srcRect xmlns:a="http://schemas.openxmlformats.org/drawingml/2006/main" l="17964" t="0" r="1796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476500"/>
            <a:ext cx="4000500" cy="3905250"/>
          </a:xfrm>
          <a:prstGeom xmlns:a="http://schemas.openxmlformats.org/drawingml/2006/main" prst="roundRect">
            <a:avLst>
              <a:gd name="adj" fmla="val 390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7D657C-7C15-464C-90C5-58D9B3E52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3622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4B3D"/>
                </a:solidFill>
              </a:defRPr>
            </a:pPr>
            <a:r>
              <a:rPr sz="1275" b="1">
                <a:solidFill>
                  <a:srgbClr val="214B3D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2333DD-818F-4B8B-B2AF-51CE816F1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3431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512"/>
                </a:solidFill>
              </a:defRPr>
            </a:pPr>
            <a:r>
              <a:rPr sz="1725" b="1">
                <a:solidFill>
                  <a:srgbClr val="101512"/>
                </a:solidFill>
              </a:rPr>
              <a:t>Existing fleet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57FC39-143A-4167-9646-F2AA63DE9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7146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Brand and operate selected UAE rental properties.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D18AEF5-80EE-4828-81B7-0745064FE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2289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30D996-4726-49A0-8AB8-409C1ACF1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3718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4B3D"/>
                </a:solidFill>
              </a:defRPr>
            </a:pPr>
            <a:r>
              <a:rPr sz="1275" b="1">
                <a:solidFill>
                  <a:srgbClr val="214B3D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AEB6A2-F238-4730-BD46-E0CC527F3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3528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512"/>
                </a:solidFill>
              </a:defRPr>
            </a:pPr>
            <a:r>
              <a:rPr sz="1725" b="1">
                <a:solidFill>
                  <a:srgbClr val="101512"/>
                </a:solidFill>
              </a:rPr>
              <a:t>Villa value-add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9404D3-9170-436C-BF8B-96DDC00D6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7242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Acquire, renovate and rent or sell property by property.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62121DF-14DE-4506-87CB-785EE9412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23862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4850A88-2911-4626-B07F-C514FD843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3815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4B3D"/>
                </a:solidFill>
              </a:defRPr>
            </a:pPr>
            <a:r>
              <a:rPr sz="1275" b="1">
                <a:solidFill>
                  <a:srgbClr val="214B3D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2D6C9EC-F425-4B6A-8DDC-0483226EC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362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512"/>
                </a:solidFill>
              </a:defRPr>
            </a:pPr>
            <a:r>
              <a:rPr sz="1725" b="1">
                <a:solidFill>
                  <a:srgbClr val="101512"/>
                </a:solidFill>
              </a:rPr>
              <a:t>Furniture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5D269A-C4C3-41BC-841D-45F4F9AE4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7339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Produce for Alfa assets and selective external sales.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2C9F18B-89AD-4F20-91B6-C38EE803A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2482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46E7D74-D75C-4847-AA86-3CA0C74FC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53911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14B3D"/>
                </a:solidFill>
              </a:defRPr>
            </a:pPr>
            <a:r>
              <a:rPr sz="1275" b="1">
                <a:solidFill>
                  <a:srgbClr val="214B3D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D4D19A2-C9A1-4A65-B9D1-49E2417A6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721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512"/>
                </a:solidFill>
              </a:defRPr>
            </a:pPr>
            <a:r>
              <a:rPr sz="1725" b="1">
                <a:solidFill>
                  <a:srgbClr val="101512"/>
                </a:solidFill>
              </a:rPr>
              <a:t>Combine selectively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ADC1514-2C1B-43D7-9479-E1C8CADAD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7435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Use all three only where the property case supports it.</a:t>
            </a:r>
          </a:p>
        </p:txBody>
      </p:sp>
    </p:spTree>
    <p:extLst>
      <p:ext uri="{BB962C8B-B14F-4D97-AF65-F5344CB8AC3E}">
        <p14:creationId xmlns:p14="http://schemas.microsoft.com/office/powerpoint/2010/main" val="53812221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5fa9889c184c00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4576A6-5E1E-4212-9738-BCC9DD38E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512"/>
                </a:solidFill>
              </a:defRPr>
            </a:pPr>
            <a:r>
              <a:rPr sz="750" b="1">
                <a:solidFill>
                  <a:srgbClr val="101512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F41B0C-B49C-4019-AF9F-5D8EDBA90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512"/>
                </a:solidFill>
              </a:defRPr>
            </a:pPr>
            <a:r>
              <a:rPr sz="825" b="1">
                <a:solidFill>
                  <a:srgbClr val="101512"/>
                </a:solidFill>
              </a:rPr>
              <a:t>MARKET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AFC22D-35AE-4C1A-B5C2-5C9D8873C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02 / 08  · 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2EAF9F-D66C-4941-AF9E-A2F5C5A2A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C7DCEE-5AD3-4E75-A0DB-06D8A52E5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02 · MARKET AND REVENUE POTENTIAL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D36EBF-E47B-49F5-B549-390DEA588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512"/>
                </a:solidFill>
              </a:defRPr>
            </a:pPr>
            <a:r>
              <a:rPr sz="3000" b="1">
                <a:solidFill>
                  <a:srgbClr val="101512"/>
                </a:solidFill>
              </a:rPr>
              <a:t>A real ultra-prime market. Returns remain property-specific.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2F64C6-768E-41B9-A83D-A3151E780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4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F19A7D-9217-4B2B-8E00-41E5523AA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512"/>
                </a:solidFill>
              </a:defRPr>
            </a:pPr>
            <a:r>
              <a:rPr sz="3000" b="1">
                <a:solidFill>
                  <a:srgbClr val="101512"/>
                </a:solidFill>
              </a:rPr>
              <a:t>435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98FDFE-D74D-43F6-B6B4-D5FE2517C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1512"/>
                </a:solidFill>
              </a:defRPr>
            </a:pPr>
            <a:r>
              <a:rPr sz="1425" b="1">
                <a:solidFill>
                  <a:srgbClr val="101512"/>
                </a:solidFill>
              </a:rPr>
              <a:t>Dubai deals above USD 10M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CAB5F0-C4A2-49D9-B6D9-59C368346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INDUSTRY ESTIMATE · 2024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AC19BE-077C-42A9-B438-39C9EB107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C1040A-F3F9-4A9D-AFDB-E57D52B57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512"/>
                </a:solidFill>
              </a:defRPr>
            </a:pPr>
            <a:r>
              <a:rPr sz="3000" b="1">
                <a:solidFill>
                  <a:srgbClr val="101512"/>
                </a:solidFill>
              </a:rPr>
              <a:t>AED 36.7B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2CB27C-8551-4F80-8212-1136541D9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1512"/>
                </a:solidFill>
              </a:defRPr>
            </a:pPr>
            <a:r>
              <a:rPr sz="1425" b="1">
                <a:solidFill>
                  <a:srgbClr val="101512"/>
                </a:solidFill>
              </a:rPr>
              <a:t>Value of those transactions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7997FB-DF84-427A-9E06-AE7C077F2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INDUSTRY ESTIMATE · 2024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B66DAF-ABC5-4084-98F6-3B25949F5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65F0D4-04B4-426A-84D7-C0D59EBD9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01512"/>
                </a:solidFill>
              </a:defRPr>
            </a:pPr>
            <a:r>
              <a:rPr sz="2250" b="1">
                <a:solidFill>
                  <a:srgbClr val="101512"/>
                </a:solidFill>
              </a:rPr>
              <a:t>NOT ESTABLISHED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C51CFB-4DDA-456E-9C3E-043926777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1512"/>
                </a:solidFill>
              </a:defRPr>
            </a:pPr>
            <a:r>
              <a:rPr sz="1425" b="1">
                <a:solidFill>
                  <a:srgbClr val="101512"/>
                </a:solidFill>
              </a:rPr>
              <a:t>Portfolio TAM / SAM / SOM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E7B88B-0F29-4865-85C5-26878FF11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NO APPROVED PORTFOLIO BASELINE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A32CF2-9463-4681-9761-49ED1E1FC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9477375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0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5C6B55-B8DE-4A43-93A6-E2D4E4416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857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PUBLICATION RULE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5D36C74-CA44-4F8C-B461-7C2A633BD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79120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Modelled figures stay modelled. Missing market data stays unverified.</a:t>
            </a:r>
          </a:p>
        </p:txBody>
      </p:sp>
    </p:spTree>
    <p:extLst>
      <p:ext uri="{BB962C8B-B14F-4D97-AF65-F5344CB8AC3E}">
        <p14:creationId xmlns:p14="http://schemas.microsoft.com/office/powerpoint/2010/main" val="60521765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015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699960222e4812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764B06-7BDB-45E8-81F3-A0A5ACBA1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F52689-01A9-4A81-9FE7-C8039ABCC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GROUP ENTRY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8F7ED0-C7DB-490E-99AD-B70948564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02 / 08  ·  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00BE4B-9DFE-40B5-9B6B-0037E8B57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A25CF6-3609-48A3-9C48-9350A1FF0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03 · EXECUTION MODEL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493334-8CAA-41CC-AA4B-887E74F1C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Where the group creates an edge.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c2b425c4f4480a"/>
          <a:srcRect xmlns:a="http://schemas.openxmlformats.org/drawingml/2006/main" l="21013" t="0" r="21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43650" y="2381250"/>
            <a:ext cx="3743325" cy="4038600"/>
          </a:xfrm>
          <a:prstGeom xmlns:a="http://schemas.openxmlformats.org/drawingml/2006/main" prst="roundRect">
            <a:avLst>
              <a:gd name="adj" fmla="val 4071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FB5A4F-3D4D-4842-AB7B-5D5C0ADBA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14B3D"/>
                </a:solidFill>
              </a:defRPr>
            </a:pPr>
            <a:r>
              <a:rPr sz="1125" b="1">
                <a:solidFill>
                  <a:srgbClr val="214B3D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A16660-15F3-405F-8CD9-1CA7438F8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5270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Existing UAE property base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2E71FE-98C2-4337-AD89-D2BDF0151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813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760A04-936B-4A2D-9E10-C6F2497F4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14B3D"/>
                </a:solidFill>
              </a:defRPr>
            </a:pPr>
            <a:r>
              <a:rPr sz="1125" b="1">
                <a:solidFill>
                  <a:srgbClr val="214B3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DCECB0-DF87-4A45-9B2F-6487708F0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45757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Imperial Alfa acquisition and asset management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C0D26A-16CE-452C-8348-A48414CF2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8622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ADC0F3F-0AE8-4106-B970-EEFF07977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14B3D"/>
                </a:solidFill>
              </a:defRPr>
            </a:pPr>
            <a:r>
              <a:rPr sz="1125" b="1">
                <a:solidFill>
                  <a:srgbClr val="214B3D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51A3D2-7A0D-491B-A9ED-52C31AA04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6245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Internal renovation coordination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74DE06-982E-4E92-9596-A91A7025E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9911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40803E-3857-4F82-A4A5-0D61287AE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14B3D"/>
                </a:solidFill>
              </a:defRPr>
            </a:pPr>
            <a:r>
              <a:rPr sz="1125" b="1">
                <a:solidFill>
                  <a:srgbClr val="214B3D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1FE9FD6-3E57-414B-9715-2E7E4B54C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6732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Furniture production and design catalogue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F0DAB9-A574-4673-9147-5A561EAB9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9597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3856556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0ea822222949a5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F258ED-5A46-4302-863C-8E50D76EF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512"/>
                </a:solidFill>
              </a:defRPr>
            </a:pPr>
            <a:r>
              <a:rPr sz="750" b="1">
                <a:solidFill>
                  <a:srgbClr val="101512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CF081E-48E6-401C-8B03-B2BB53BD3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512"/>
                </a:solidFill>
              </a:defRPr>
            </a:pPr>
            <a:r>
              <a:rPr sz="825" b="1">
                <a:solidFill>
                  <a:srgbClr val="101512"/>
                </a:solidFill>
              </a:rPr>
              <a:t>CAPITAL + REVENUE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71395F-EBEC-492F-A933-AAFF6B292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02 / 08  ·  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BB4E74-6417-42A1-AD60-FED320795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BC379D-A934-461E-86B0-48C442713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04 · COMMERCIAL MECHANICS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559689-E852-4198-8685-0B79100F3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512"/>
                </a:solidFill>
              </a:defRPr>
            </a:pPr>
            <a:r>
              <a:rPr sz="3000" b="1">
                <a:solidFill>
                  <a:srgbClr val="101512"/>
                </a:solidFill>
              </a:rPr>
              <a:t>Money in. Revenue out.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915EAE-173B-4891-8BD5-ABDD47E46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14B3D"/>
                </a:solidFill>
              </a:defRPr>
            </a:pPr>
            <a:r>
              <a:rPr sz="3150" b="1">
                <a:solidFill>
                  <a:srgbClr val="214B3D"/>
                </a:solidFill>
              </a:rPr>
              <a:t>AED 20-50M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279627-DE63-4E2C-97AD-E1FECACA6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512"/>
                </a:solidFill>
              </a:defRPr>
            </a:pPr>
            <a:r>
              <a:rPr sz="1350" b="1">
                <a:solidFill>
                  <a:srgbClr val="101512"/>
                </a:solidFill>
              </a:rPr>
              <a:t>Preferred villa acquisition band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AFC85A-6F6A-4CBE-A9CF-47A5ACDD0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4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B2C900-15F9-454D-AB5D-9C48B92D2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1512"/>
                </a:solidFill>
              </a:defRPr>
            </a:pPr>
            <a:r>
              <a:rPr sz="3150" b="1">
                <a:solidFill>
                  <a:srgbClr val="101512"/>
                </a:solidFill>
              </a:rPr>
              <a:t>12-15 MONTHS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BF7C6A-0FA9-40E3-94A9-FF205A0E5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512"/>
                </a:solidFill>
              </a:defRPr>
            </a:pPr>
            <a:r>
              <a:rPr sz="1350" b="1">
                <a:solidFill>
                  <a:srgbClr val="101512"/>
                </a:solidFill>
              </a:rPr>
              <a:t>Target acquisition-to-market cycle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F9407B-DF90-4809-A173-AFED95CAA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AF2AF6-184F-4994-A79C-A9D1ECDCB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01512"/>
                </a:solidFill>
              </a:defRPr>
            </a:pPr>
            <a:r>
              <a:rPr sz="2325" b="1">
                <a:solidFill>
                  <a:srgbClr val="101512"/>
                </a:solidFill>
              </a:rPr>
              <a:t>PROPERTY LEVEL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642558A-830D-4B1B-B899-1AB295190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512"/>
                </a:solidFill>
              </a:defRPr>
            </a:pPr>
            <a:r>
              <a:rPr sz="1350" b="1">
                <a:solidFill>
                  <a:srgbClr val="101512"/>
                </a:solidFill>
              </a:rPr>
              <a:t>Capital approval rule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FB2ED1-25CA-4799-82F0-DB0EC072A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82ADBE-7A68-468B-9633-9CC8D4B7F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REVENUE STREAMS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3B9167-F554-4A1F-B00A-40F23864B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512"/>
                </a:solidFill>
              </a:defRPr>
            </a:pPr>
            <a:r>
              <a:rPr sz="1500" b="1">
                <a:solidFill>
                  <a:srgbClr val="101512"/>
                </a:solidFill>
              </a:rPr>
              <a:t>01  Branded rental income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F44C5B-2DBB-47C9-9A0A-A707ACFDC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512"/>
                </a:solidFill>
              </a:defRPr>
            </a:pPr>
            <a:r>
              <a:rPr sz="1500" b="1">
                <a:solidFill>
                  <a:srgbClr val="101512"/>
                </a:solidFill>
              </a:rPr>
              <a:t>02  Villa resale proceeds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5148EDE-CBF6-4318-A896-C340C23B9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512"/>
                </a:solidFill>
              </a:defRPr>
            </a:pPr>
            <a:r>
              <a:rPr sz="1500" b="1">
                <a:solidFill>
                  <a:srgbClr val="101512"/>
                </a:solidFill>
              </a:rPr>
              <a:t>03  Furniture and fit-out sales</a:t>
            </a:r>
          </a:p>
        </p:txBody>
      </p:sp>
    </p:spTree>
    <p:extLst>
      <p:ext uri="{BB962C8B-B14F-4D97-AF65-F5344CB8AC3E}">
        <p14:creationId xmlns:p14="http://schemas.microsoft.com/office/powerpoint/2010/main" val="124475121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97202eeb644b21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6DC31E-D300-482F-8FDB-432CA9919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512"/>
                </a:solidFill>
              </a:defRPr>
            </a:pPr>
            <a:r>
              <a:rPr sz="750" b="1">
                <a:solidFill>
                  <a:srgbClr val="101512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23162F-A886-44D1-B678-2A7164DC7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512"/>
                </a:solidFill>
              </a:defRPr>
            </a:pPr>
            <a:r>
              <a:rPr sz="825" b="1">
                <a:solidFill>
                  <a:srgbClr val="101512"/>
                </a:solidFill>
              </a:rPr>
              <a:t>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66E450-EFBB-4532-BD50-737CDD96D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02 / 08  ·  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1D717F-B576-4081-837A-DE0C9411E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DE02AD-8E38-474B-A151-2750DC15D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05 · COST DRIVERS AND BOTTLENECKS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A17EE4-1E65-4A4E-9B39-878450392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512"/>
                </a:solidFill>
              </a:defRPr>
            </a:pPr>
            <a:r>
              <a:rPr sz="3000" b="1">
                <a:solidFill>
                  <a:srgbClr val="101512"/>
                </a:solidFill>
              </a:rPr>
              <a:t>The operating model breaks here first.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27A430-C34B-4756-A7F1-8B4779D0C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COST DRIVERS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4D2E81-4E41-40A5-8ACE-A93D94ADE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647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OPERATING BOTTLENECKS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601F59-157E-4F75-AE11-A3C6440EC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628900"/>
            <a:ext cx="1905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1390D2-E291-4858-908E-68B64A3D5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083B89-FDF6-4971-8BC0-9CBE94DD0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1051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512"/>
                </a:solidFill>
              </a:defRPr>
            </a:pPr>
            <a:r>
              <a:rPr sz="1575" b="1">
                <a:solidFill>
                  <a:srgbClr val="101512"/>
                </a:solidFill>
              </a:rPr>
              <a:t>Property acquisition and holding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AC4E278-0F21-4FE8-A02B-35F13E65D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68C1F1-7C44-4438-82C2-6BB318EC7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8481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512"/>
                </a:solidFill>
              </a:defRPr>
            </a:pPr>
            <a:r>
              <a:rPr sz="1575" b="1">
                <a:solidFill>
                  <a:srgbClr val="101512"/>
                </a:solidFill>
              </a:rPr>
              <a:t>Renovation and contingency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848079-612F-4B5D-B60D-E879B7DAE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4B1412-613A-4D2C-A0D9-B2724CE8D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5910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512"/>
                </a:solidFill>
              </a:defRPr>
            </a:pPr>
            <a:r>
              <a:rPr sz="1575" b="1">
                <a:solidFill>
                  <a:srgbClr val="101512"/>
                </a:solidFill>
              </a:rPr>
              <a:t>Furniture production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41557C-E7D1-418F-AAD2-6D0DBB457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615A09-A5F3-4F57-BC52-3EAD0D5CD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340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512"/>
                </a:solidFill>
              </a:defRPr>
            </a:pPr>
            <a:r>
              <a:rPr sz="1575" b="1">
                <a:solidFill>
                  <a:srgbClr val="101512"/>
                </a:solidFill>
              </a:rPr>
              <a:t>Leasing and asset management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74507D-D7D7-4011-94AD-BC17B7FBE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14B3D"/>
                </a:solidFill>
              </a:defRPr>
            </a:pPr>
            <a:r>
              <a:rPr sz="1125" b="1">
                <a:solidFill>
                  <a:srgbClr val="214B3D"/>
                </a:solidFill>
              </a:rPr>
              <a:t>01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8FA03F-9F16-41EB-9A70-EFB42E40F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051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512"/>
                </a:solidFill>
              </a:defRPr>
            </a:pPr>
            <a:r>
              <a:rPr sz="1575" b="1">
                <a:solidFill>
                  <a:srgbClr val="101512"/>
                </a:solidFill>
              </a:rPr>
              <a:t>Asset selection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840FC97-C6BB-4C99-BA66-D65CD2C08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14B3D"/>
                </a:solidFill>
              </a:defRPr>
            </a:pPr>
            <a:r>
              <a:rPr sz="1125" b="1">
                <a:solidFill>
                  <a:srgbClr val="214B3D"/>
                </a:solidFill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70627D-76E2-4168-A502-D962CCE53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481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512"/>
                </a:solidFill>
              </a:defRPr>
            </a:pPr>
            <a:r>
              <a:rPr sz="1575" b="1">
                <a:solidFill>
                  <a:srgbClr val="101512"/>
                </a:solidFill>
              </a:rPr>
              <a:t>Scope and programme control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1EB110-CC84-43F5-80CA-BDE3782EB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14B3D"/>
                </a:solidFill>
              </a:defRPr>
            </a:pPr>
            <a:r>
              <a:rPr sz="1125" b="1">
                <a:solidFill>
                  <a:srgbClr val="214B3D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98CF058-01D6-4005-90F2-519FB032E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5910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512"/>
                </a:solidFill>
              </a:defRPr>
            </a:pPr>
            <a:r>
              <a:rPr sz="1575" b="1">
                <a:solidFill>
                  <a:srgbClr val="101512"/>
                </a:solidFill>
              </a:rPr>
              <a:t>Property-level exit evidence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7CF89C5-5110-4220-BC99-D62267907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14B3D"/>
                </a:solidFill>
              </a:defRPr>
            </a:pPr>
            <a:r>
              <a:rPr sz="1125" b="1">
                <a:solidFill>
                  <a:srgbClr val="214B3D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EBF7D4E-AC08-493E-AA64-CED919C9A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3340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512"/>
                </a:solidFill>
              </a:defRPr>
            </a:pPr>
            <a:r>
              <a:rPr sz="1575" b="1">
                <a:solidFill>
                  <a:srgbClr val="101512"/>
                </a:solidFill>
              </a:rPr>
              <a:t>Production capacity and lead time</a:t>
            </a:r>
          </a:p>
        </p:txBody>
      </p:sp>
    </p:spTree>
    <p:extLst>
      <p:ext uri="{BB962C8B-B14F-4D97-AF65-F5344CB8AC3E}">
        <p14:creationId xmlns:p14="http://schemas.microsoft.com/office/powerpoint/2010/main" val="165948899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cf16eabb364948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8D63C9-8FD2-4BC3-814B-C7D0E7373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512"/>
                </a:solidFill>
              </a:defRPr>
            </a:pPr>
            <a:r>
              <a:rPr sz="750" b="1">
                <a:solidFill>
                  <a:srgbClr val="101512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E66B7B-7B0A-483A-BA86-44EB06098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512"/>
                </a:solidFill>
              </a:defRPr>
            </a:pPr>
            <a:r>
              <a:rPr sz="825" b="1">
                <a:solidFill>
                  <a:srgbClr val="101512"/>
                </a:solidFill>
              </a:rPr>
              <a:t>RETURN +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3DCC80-50F7-4D99-B0C0-C1B9E3F97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02 / 08  ·  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04F12A-EBCF-4457-94E8-FF96890E4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95392D-05B6-41A4-920C-62682453B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06 · RETURN PROFILE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587CA2-2F35-41EC-8AF2-556119E0C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657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1512"/>
                </a:solidFill>
              </a:defRPr>
            </a:pPr>
            <a:r>
              <a:rPr sz="2700" b="1">
                <a:solidFill>
                  <a:srgbClr val="101512"/>
                </a:solidFill>
              </a:rPr>
              <a:t>No portfolio-wide return is approved.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147C8D-3E45-4300-930F-272BA7744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066800"/>
            <a:ext cx="25622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7EE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73788B-DAC6-4299-8A7D-21522CBFB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2573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214B3D"/>
                </a:solidFill>
              </a:defRPr>
            </a:pPr>
            <a:r>
              <a:rPr sz="825" b="1">
                <a:solidFill>
                  <a:srgbClr val="214B3D"/>
                </a:solidFill>
              </a:rPr>
              <a:t>RISK LEVEL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E128CF-60EF-4638-AF43-7E03B0764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49542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1512"/>
                </a:solidFill>
              </a:defRPr>
            </a:pPr>
            <a:r>
              <a:rPr sz="1275" b="1">
                <a:solidFill>
                  <a:srgbClr val="101512"/>
                </a:solidFill>
              </a:rPr>
              <a:t>MEDIUM-HIGH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617DEA-2B5B-4BDB-A998-977BEBE5F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4191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01512"/>
                </a:solidFill>
              </a:defRPr>
            </a:pPr>
            <a:r>
              <a:rPr sz="4800" b="1">
                <a:solidFill>
                  <a:srgbClr val="101512"/>
                </a:solidFill>
              </a:rPr>
              <a:t>NOT</a:t>
            </a:r>
          </a:p>
          <a:p xmlns:a="http://schemas.openxmlformats.org/drawingml/2006/main">
            <a:pPr algn="l">
              <a:defRPr sz="4800" b="1">
                <a:solidFill>
                  <a:srgbClr val="101512"/>
                </a:solidFill>
              </a:defRPr>
            </a:pPr>
            <a:r>
              <a:rPr sz="4800" b="1">
                <a:solidFill>
                  <a:srgbClr val="101512"/>
                </a:solidFill>
              </a:rPr>
              <a:t>MODELLED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33F41D-52B7-4E87-A3E2-2DA43C2F1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590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A6D"/>
                </a:solidFill>
              </a:defRPr>
            </a:pPr>
            <a:r>
              <a:rPr sz="1200" b="1">
                <a:solidFill>
                  <a:srgbClr val="666A6D"/>
                </a:solidFill>
              </a:rPr>
              <a:t>NOT MODELLED · EACH PROPERTY REQUIRES ITS OWN CASE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5F180A-1971-4CF1-B31E-6D20D25FF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762250"/>
            <a:ext cx="3038475" cy="247650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E7EE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A1E790-953A-44C3-9310-B68D11AFB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1432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THE NEXT CAPITAL STEP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8503BF-5E28-4DC4-AC3E-79C856DE1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581400"/>
            <a:ext cx="2333625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1512"/>
                </a:solidFill>
              </a:defRPr>
            </a:pPr>
            <a:r>
              <a:rPr sz="1425" b="1">
                <a:solidFill>
                  <a:srgbClr val="101512"/>
                </a:solidFill>
              </a:rPr>
              <a:t>Owned-property schedule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1">
                <a:solidFill>
                  <a:srgbClr val="101512"/>
                </a:solidFill>
              </a:defRPr>
            </a:pPr>
            <a:r>
              <a:rPr sz="1425" b="1">
                <a:solidFill>
                  <a:srgbClr val="101512"/>
                </a:solidFill>
              </a:rPr>
              <a:t>Property-level model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1">
                <a:solidFill>
                  <a:srgbClr val="101512"/>
                </a:solidFill>
              </a:defRPr>
            </a:pPr>
            <a:r>
              <a:rPr sz="1425" b="1">
                <a:solidFill>
                  <a:srgbClr val="101512"/>
                </a:solidFill>
              </a:rPr>
              <a:t>Furniture cost and capacity</a:t>
            </a:r>
          </a:p>
        </p:txBody>
      </p:sp>
    </p:spTree>
    <p:extLst>
      <p:ext uri="{BB962C8B-B14F-4D97-AF65-F5344CB8AC3E}">
        <p14:creationId xmlns:p14="http://schemas.microsoft.com/office/powerpoint/2010/main" val="47236772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015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84f317971a4391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D091F1-7A44-4C5E-9692-577DAA206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5C230E-B782-416A-B224-C4097E228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CC66AB-6DEE-45B7-90EB-6AC85EA4A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02 / 08  · 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CF826E-BC57-4182-8556-87666D95B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4B4080-56F9-4B56-8FB8-70637FD91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07 · DECISION GATE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83E62B-EC45-4B39-A5CB-311D80592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8572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Operate the three engines independently; approve every new villa through property-level underwriting.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047366-3A00-4FAE-86EF-05FD81CE4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57625"/>
            <a:ext cx="9477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4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AD0ACB-EB5E-4478-A84D-29A33DACB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14B3D"/>
                </a:solidFill>
              </a:defRPr>
            </a:pPr>
            <a:r>
              <a:rPr sz="900" b="1">
                <a:solidFill>
                  <a:srgbClr val="214B3D"/>
                </a:solidFill>
              </a:rPr>
              <a:t>REQUIRED BEFORE COMMITMENT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4A2A5A-DB5C-4C65-A733-C747D3850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F9B300-97E2-450A-B17E-AB90BC647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Owned-property schedule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98E22E-70F4-4E81-B5CB-86777CD70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05B180-D212-4F69-B107-F49D8E8DE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Property-level model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063E8D-44C8-4D8C-89A9-71CBB479D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6841729-44CF-4DB4-BA71-C7DAF3CAD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Furniture cost and capacity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2B1E6A-975A-4274-AF46-6C5C52FDD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14B3D"/>
                </a:solidFill>
              </a:defRPr>
            </a:pPr>
            <a:r>
              <a:rPr sz="1350" b="1">
                <a:solidFill>
                  <a:srgbClr val="214B3D"/>
                </a:solidFill>
              </a:rPr>
              <a:t>CONDITIONAL GO</a:t>
            </a:r>
          </a:p>
        </p:txBody>
      </p:sp>
    </p:spTree>
    <p:extLst>
      <p:ext uri="{BB962C8B-B14F-4D97-AF65-F5344CB8AC3E}">
        <p14:creationId xmlns:p14="http://schemas.microsoft.com/office/powerpoint/2010/main" val="22978313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2026-09-01T15:25:26.8320000Z</dcterms:created>
  <dcterms:modified xsi:type="dcterms:W3CDTF">2026-09-01T15:25:26.8320000Z</dcterms:modified>
</coreProperties>
</file>